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258" r:id="rId4"/>
    <p:sldId id="260" r:id="rId5"/>
    <p:sldId id="280" r:id="rId6"/>
    <p:sldId id="263" r:id="rId7"/>
    <p:sldId id="270" r:id="rId8"/>
    <p:sldId id="274" r:id="rId9"/>
    <p:sldId id="275" r:id="rId10"/>
    <p:sldId id="276" r:id="rId11"/>
    <p:sldId id="278" r:id="rId12"/>
    <p:sldId id="279" r:id="rId13"/>
    <p:sldId id="266" r:id="rId14"/>
    <p:sldId id="281" r:id="rId15"/>
    <p:sldId id="282" r:id="rId16"/>
    <p:sldId id="283" r:id="rId17"/>
    <p:sldId id="268" r:id="rId18"/>
    <p:sldId id="284" r:id="rId19"/>
    <p:sldId id="285" r:id="rId20"/>
    <p:sldId id="286" r:id="rId21"/>
    <p:sldId id="287" r:id="rId22"/>
    <p:sldId id="288" r:id="rId23"/>
    <p:sldId id="290" r:id="rId24"/>
    <p:sldId id="291" r:id="rId25"/>
    <p:sldId id="289" r:id="rId26"/>
    <p:sldId id="277" r:id="rId27"/>
    <p:sldId id="292" r:id="rId28"/>
    <p:sldId id="293" r:id="rId29"/>
    <p:sldId id="294"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221" autoAdjust="0"/>
    <p:restoredTop sz="81707"/>
  </p:normalViewPr>
  <p:slideViewPr>
    <p:cSldViewPr snapToGrid="0" showGuides="1">
      <p:cViewPr varScale="1">
        <p:scale>
          <a:sx n="57" d="100"/>
          <a:sy n="57" d="100"/>
        </p:scale>
        <p:origin x="4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0DF2834-0737-425E-87BB-3B334E5A5750}"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2313043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DF2834-0737-425E-87BB-3B334E5A5750}"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284107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DF2834-0737-425E-87BB-3B334E5A5750}"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1087987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5364804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sp>
        <p:nvSpPr>
          <p:cNvPr id="20" name="Shape 20"/>
          <p:cNvSpPr/>
          <p:nvPr/>
        </p:nvSpPr>
        <p:spPr>
          <a:xfrm>
            <a:off x="-577034" y="-575524"/>
            <a:ext cx="13346068" cy="8009048"/>
          </a:xfrm>
          <a:prstGeom prst="rect">
            <a:avLst/>
          </a:prstGeom>
          <a:solidFill>
            <a:srgbClr val="EBEDED">
              <a:alpha val="32788"/>
            </a:srgbClr>
          </a:solidFill>
          <a:ln w="25400">
            <a:solidFill>
              <a:schemeClr val="accent1"/>
            </a:solidFill>
            <a:miter/>
          </a:ln>
        </p:spPr>
        <p:txBody>
          <a:bodyPr tIns="45720" bIns="45720" anchor="ctr"/>
          <a:lstStyle/>
          <a:p>
            <a:endParaRPr sz="900"/>
          </a:p>
        </p:txBody>
      </p:sp>
      <p:sp>
        <p:nvSpPr>
          <p:cNvPr id="41" name="Shape 41" descr="直接连接符 5"/>
          <p:cNvSpPr/>
          <p:nvPr/>
        </p:nvSpPr>
        <p:spPr>
          <a:xfrm>
            <a:off x="554590" y="2056809"/>
            <a:ext cx="941301" cy="22135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chemeClr val="accent4">
                <a:alpha val="10000"/>
              </a:schemeClr>
            </a:solidFill>
            <a:miter/>
          </a:ln>
        </p:spPr>
        <p:txBody>
          <a:bodyPr/>
          <a:lstStyle/>
          <a:p>
            <a:endParaRPr sz="900"/>
          </a:p>
        </p:txBody>
      </p:sp>
      <p:sp>
        <p:nvSpPr>
          <p:cNvPr id="22" name="Shape 22" descr="椭圆 32"/>
          <p:cNvSpPr/>
          <p:nvPr/>
        </p:nvSpPr>
        <p:spPr>
          <a:xfrm rot="19601501">
            <a:off x="-177394" y="1046549"/>
            <a:ext cx="1052175" cy="1052175"/>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42" name="Shape 42" descr="直接连接符 36"/>
          <p:cNvSpPr/>
          <p:nvPr/>
        </p:nvSpPr>
        <p:spPr>
          <a:xfrm>
            <a:off x="3727262" y="1735054"/>
            <a:ext cx="354726" cy="8784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chemeClr val="accent4">
                <a:alpha val="10000"/>
              </a:schemeClr>
            </a:solidFill>
            <a:miter/>
          </a:ln>
        </p:spPr>
        <p:txBody>
          <a:bodyPr/>
          <a:lstStyle/>
          <a:p>
            <a:endParaRPr sz="900"/>
          </a:p>
        </p:txBody>
      </p:sp>
      <p:sp>
        <p:nvSpPr>
          <p:cNvPr id="24" name="Shape 24" descr="椭圆 67"/>
          <p:cNvSpPr/>
          <p:nvPr/>
        </p:nvSpPr>
        <p:spPr>
          <a:xfrm rot="19902816">
            <a:off x="3957912" y="1352701"/>
            <a:ext cx="396743" cy="39674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cxnSp>
        <p:nvCxnSpPr>
          <p:cNvPr id="25" name="Connector 25" descr="直接连接符 70"/>
          <p:cNvCxnSpPr>
            <a:stCxn id="26" idx="0"/>
            <a:endCxn id="22" idx="0"/>
          </p:cNvCxnSpPr>
          <p:nvPr/>
        </p:nvCxnSpPr>
        <p:spPr>
          <a:xfrm flipH="1" flipV="1">
            <a:off x="348693" y="1572636"/>
            <a:ext cx="1774228" cy="11627"/>
          </a:xfrm>
          <a:prstGeom prst="straightConnector1">
            <a:avLst/>
          </a:prstGeom>
          <a:ln w="12700">
            <a:solidFill>
              <a:schemeClr val="accent4">
                <a:alpha val="10000"/>
              </a:schemeClr>
            </a:solidFill>
            <a:miter/>
          </a:ln>
        </p:spPr>
      </p:cxnSp>
      <p:sp>
        <p:nvSpPr>
          <p:cNvPr id="26" name="Shape 26" descr="椭圆 73"/>
          <p:cNvSpPr/>
          <p:nvPr/>
        </p:nvSpPr>
        <p:spPr>
          <a:xfrm rot="18518723">
            <a:off x="1924549" y="1385891"/>
            <a:ext cx="396743" cy="39674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43" name="Shape 43" descr="直接连接符 116"/>
          <p:cNvSpPr/>
          <p:nvPr/>
        </p:nvSpPr>
        <p:spPr>
          <a:xfrm>
            <a:off x="2588869" y="3426677"/>
            <a:ext cx="468315" cy="21260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chemeClr val="accent4">
                <a:alpha val="10000"/>
              </a:schemeClr>
            </a:solidFill>
            <a:miter/>
          </a:ln>
        </p:spPr>
        <p:txBody>
          <a:bodyPr/>
          <a:lstStyle/>
          <a:p>
            <a:endParaRPr sz="900"/>
          </a:p>
        </p:txBody>
      </p:sp>
      <p:sp>
        <p:nvSpPr>
          <p:cNvPr id="28" name="Shape 28" descr="椭圆 119"/>
          <p:cNvSpPr/>
          <p:nvPr/>
        </p:nvSpPr>
        <p:spPr>
          <a:xfrm rot="19644584">
            <a:off x="2814779" y="5545617"/>
            <a:ext cx="617719" cy="617719"/>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29" name="Shape 29" descr="椭圆 125"/>
          <p:cNvSpPr/>
          <p:nvPr/>
        </p:nvSpPr>
        <p:spPr>
          <a:xfrm rot="18901075">
            <a:off x="11319383" y="503240"/>
            <a:ext cx="396743" cy="39674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30" name="Shape 30" descr="椭圆 126"/>
          <p:cNvSpPr/>
          <p:nvPr/>
        </p:nvSpPr>
        <p:spPr>
          <a:xfrm rot="18901075">
            <a:off x="10814357" y="5594862"/>
            <a:ext cx="1224307" cy="1224307"/>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cxnSp>
        <p:nvCxnSpPr>
          <p:cNvPr id="31" name="Connector 31" descr="直接连接符 127"/>
          <p:cNvCxnSpPr>
            <a:stCxn id="24" idx="0"/>
            <a:endCxn id="32" idx="0"/>
          </p:cNvCxnSpPr>
          <p:nvPr/>
        </p:nvCxnSpPr>
        <p:spPr>
          <a:xfrm>
            <a:off x="4156283" y="1551072"/>
            <a:ext cx="1386661" cy="241314"/>
          </a:xfrm>
          <a:prstGeom prst="straightConnector1">
            <a:avLst/>
          </a:prstGeom>
          <a:ln w="12700">
            <a:solidFill>
              <a:schemeClr val="accent4">
                <a:alpha val="10000"/>
              </a:schemeClr>
            </a:solidFill>
            <a:miter/>
          </a:ln>
        </p:spPr>
      </p:cxnSp>
      <p:sp>
        <p:nvSpPr>
          <p:cNvPr id="32" name="Shape 32" descr="椭圆 130"/>
          <p:cNvSpPr/>
          <p:nvPr/>
        </p:nvSpPr>
        <p:spPr>
          <a:xfrm rot="19902816">
            <a:off x="5470502" y="1719944"/>
            <a:ext cx="144883" cy="14488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33" name="Shape 33" descr="椭圆 132"/>
          <p:cNvSpPr/>
          <p:nvPr/>
        </p:nvSpPr>
        <p:spPr>
          <a:xfrm rot="19902816">
            <a:off x="2516427" y="470422"/>
            <a:ext cx="144883" cy="14488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cxnSp>
        <p:nvCxnSpPr>
          <p:cNvPr id="34" name="Connector 34" descr="直接连接符 133"/>
          <p:cNvCxnSpPr>
            <a:stCxn id="33" idx="0"/>
            <a:endCxn id="26" idx="0"/>
          </p:cNvCxnSpPr>
          <p:nvPr/>
        </p:nvCxnSpPr>
        <p:spPr>
          <a:xfrm flipH="1">
            <a:off x="2122920" y="542863"/>
            <a:ext cx="465949" cy="1041400"/>
          </a:xfrm>
          <a:prstGeom prst="straightConnector1">
            <a:avLst/>
          </a:prstGeom>
          <a:ln w="12700">
            <a:solidFill>
              <a:schemeClr val="accent4">
                <a:alpha val="10000"/>
              </a:schemeClr>
            </a:solidFill>
            <a:miter/>
          </a:ln>
        </p:spPr>
      </p:cxnSp>
      <p:sp>
        <p:nvSpPr>
          <p:cNvPr id="35" name="Shape 3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722621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65" name="Shape 65" descr="直接连接符 5"/>
          <p:cNvSpPr/>
          <p:nvPr/>
        </p:nvSpPr>
        <p:spPr>
          <a:xfrm>
            <a:off x="554590" y="2056809"/>
            <a:ext cx="941301" cy="22135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chemeClr val="accent4">
                <a:alpha val="10000"/>
              </a:schemeClr>
            </a:solidFill>
            <a:miter/>
          </a:ln>
        </p:spPr>
        <p:txBody>
          <a:bodyPr/>
          <a:lstStyle/>
          <a:p>
            <a:endParaRPr sz="900"/>
          </a:p>
        </p:txBody>
      </p:sp>
      <p:sp>
        <p:nvSpPr>
          <p:cNvPr id="46" name="Shape 46" descr="椭圆 32"/>
          <p:cNvSpPr/>
          <p:nvPr/>
        </p:nvSpPr>
        <p:spPr>
          <a:xfrm rot="19601501">
            <a:off x="-177394" y="1046549"/>
            <a:ext cx="1052175" cy="1052175"/>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66" name="Shape 66" descr="直接连接符 36"/>
          <p:cNvSpPr/>
          <p:nvPr/>
        </p:nvSpPr>
        <p:spPr>
          <a:xfrm>
            <a:off x="3727262" y="1735054"/>
            <a:ext cx="354726" cy="8784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chemeClr val="accent4">
                <a:alpha val="10000"/>
              </a:schemeClr>
            </a:solidFill>
            <a:miter/>
          </a:ln>
        </p:spPr>
        <p:txBody>
          <a:bodyPr/>
          <a:lstStyle/>
          <a:p>
            <a:endParaRPr sz="900"/>
          </a:p>
        </p:txBody>
      </p:sp>
      <p:sp>
        <p:nvSpPr>
          <p:cNvPr id="48" name="Shape 48" descr="椭圆 67"/>
          <p:cNvSpPr/>
          <p:nvPr/>
        </p:nvSpPr>
        <p:spPr>
          <a:xfrm rot="19902816">
            <a:off x="3957912" y="1352701"/>
            <a:ext cx="396743" cy="39674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cxnSp>
        <p:nvCxnSpPr>
          <p:cNvPr id="49" name="Connector 49" descr="直接连接符 70"/>
          <p:cNvCxnSpPr>
            <a:stCxn id="50" idx="0"/>
            <a:endCxn id="46" idx="0"/>
          </p:cNvCxnSpPr>
          <p:nvPr/>
        </p:nvCxnSpPr>
        <p:spPr>
          <a:xfrm flipH="1" flipV="1">
            <a:off x="348693" y="1572636"/>
            <a:ext cx="1774228" cy="11627"/>
          </a:xfrm>
          <a:prstGeom prst="straightConnector1">
            <a:avLst/>
          </a:prstGeom>
          <a:ln w="12700">
            <a:solidFill>
              <a:schemeClr val="accent4">
                <a:alpha val="10000"/>
              </a:schemeClr>
            </a:solidFill>
            <a:miter/>
          </a:ln>
        </p:spPr>
      </p:cxnSp>
      <p:sp>
        <p:nvSpPr>
          <p:cNvPr id="50" name="Shape 50" descr="椭圆 73"/>
          <p:cNvSpPr/>
          <p:nvPr/>
        </p:nvSpPr>
        <p:spPr>
          <a:xfrm rot="18518723">
            <a:off x="1924549" y="1385891"/>
            <a:ext cx="396743" cy="39674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67" name="Shape 67" descr="直接连接符 116"/>
          <p:cNvSpPr/>
          <p:nvPr/>
        </p:nvSpPr>
        <p:spPr>
          <a:xfrm>
            <a:off x="2588869" y="3426677"/>
            <a:ext cx="468315" cy="21260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chemeClr val="accent4">
                <a:alpha val="10000"/>
              </a:schemeClr>
            </a:solidFill>
            <a:miter/>
          </a:ln>
        </p:spPr>
        <p:txBody>
          <a:bodyPr/>
          <a:lstStyle/>
          <a:p>
            <a:endParaRPr sz="900"/>
          </a:p>
        </p:txBody>
      </p:sp>
      <p:sp>
        <p:nvSpPr>
          <p:cNvPr id="52" name="Shape 52" descr="椭圆 119"/>
          <p:cNvSpPr/>
          <p:nvPr/>
        </p:nvSpPr>
        <p:spPr>
          <a:xfrm rot="19644584">
            <a:off x="2814779" y="5545617"/>
            <a:ext cx="617719" cy="617719"/>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53" name="Shape 53" descr="椭圆 125"/>
          <p:cNvSpPr/>
          <p:nvPr/>
        </p:nvSpPr>
        <p:spPr>
          <a:xfrm rot="18901075">
            <a:off x="11319383" y="503240"/>
            <a:ext cx="396743" cy="39674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54" name="Shape 54" descr="椭圆 126"/>
          <p:cNvSpPr/>
          <p:nvPr/>
        </p:nvSpPr>
        <p:spPr>
          <a:xfrm rot="18901075">
            <a:off x="10814357" y="5594862"/>
            <a:ext cx="1224307" cy="1224307"/>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cxnSp>
        <p:nvCxnSpPr>
          <p:cNvPr id="55" name="Connector 55" descr="直接连接符 127"/>
          <p:cNvCxnSpPr>
            <a:stCxn id="48" idx="0"/>
            <a:endCxn id="56" idx="0"/>
          </p:cNvCxnSpPr>
          <p:nvPr/>
        </p:nvCxnSpPr>
        <p:spPr>
          <a:xfrm>
            <a:off x="4156283" y="1551072"/>
            <a:ext cx="1386661" cy="241314"/>
          </a:xfrm>
          <a:prstGeom prst="straightConnector1">
            <a:avLst/>
          </a:prstGeom>
          <a:ln w="12700">
            <a:solidFill>
              <a:schemeClr val="accent4">
                <a:alpha val="10000"/>
              </a:schemeClr>
            </a:solidFill>
            <a:miter/>
          </a:ln>
        </p:spPr>
      </p:cxnSp>
      <p:sp>
        <p:nvSpPr>
          <p:cNvPr id="56" name="Shape 56" descr="椭圆 130"/>
          <p:cNvSpPr/>
          <p:nvPr/>
        </p:nvSpPr>
        <p:spPr>
          <a:xfrm rot="19902816">
            <a:off x="5470502" y="1719944"/>
            <a:ext cx="144883" cy="14488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57" name="Shape 57" descr="椭圆 132"/>
          <p:cNvSpPr/>
          <p:nvPr/>
        </p:nvSpPr>
        <p:spPr>
          <a:xfrm rot="19902816">
            <a:off x="2516427" y="470422"/>
            <a:ext cx="144883" cy="14488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cxnSp>
        <p:nvCxnSpPr>
          <p:cNvPr id="58" name="Connector 58" descr="直接连接符 133"/>
          <p:cNvCxnSpPr>
            <a:stCxn id="57" idx="0"/>
            <a:endCxn id="50" idx="0"/>
          </p:cNvCxnSpPr>
          <p:nvPr/>
        </p:nvCxnSpPr>
        <p:spPr>
          <a:xfrm flipH="1">
            <a:off x="2122920" y="542863"/>
            <a:ext cx="465949" cy="1041400"/>
          </a:xfrm>
          <a:prstGeom prst="straightConnector1">
            <a:avLst/>
          </a:prstGeom>
          <a:ln w="12700">
            <a:solidFill>
              <a:schemeClr val="accent4">
                <a:alpha val="10000"/>
              </a:schemeClr>
            </a:solidFill>
            <a:miter/>
          </a:ln>
        </p:spPr>
      </p:cxnSp>
      <p:sp>
        <p:nvSpPr>
          <p:cNvPr id="59" name="Shape 59"/>
          <p:cNvSpPr>
            <a:spLocks noGrp="1"/>
          </p:cNvSpPr>
          <p:nvPr>
            <p:ph type="sldNum" sz="quarter" idx="2"/>
          </p:nvPr>
        </p:nvSpPr>
        <p:spPr>
          <a:xfrm>
            <a:off x="10935777" y="6129502"/>
            <a:ext cx="376989" cy="338516"/>
          </a:xfrm>
          <a:prstGeom prst="rect">
            <a:avLst/>
          </a:prstGeom>
        </p:spPr>
        <p:txBody>
          <a:bodyPr lIns="91421" tIns="91421" rIns="91421" bIns="91421" anchor="t"/>
          <a:lstStyle>
            <a:lvl1pPr defTabSz="913606">
              <a:defRPr sz="1000" b="0">
                <a:solidFill>
                  <a:srgbClr val="7F7F7F"/>
                </a:solidFill>
                <a:latin typeface="Montserrat ExtraLight"/>
                <a:ea typeface="Montserrat ExtraLight"/>
                <a:cs typeface="Montserrat ExtraLight"/>
                <a:sym typeface="Montserrat ExtraLight"/>
              </a:defRPr>
            </a:lvl1pPr>
          </a:lstStyle>
          <a:p>
            <a:fld id="{86CB4B4D-7CA3-9044-876B-883B54F8677D}" type="slidenum">
              <a:t>‹#›</a:t>
            </a:fld>
            <a:endParaRPr/>
          </a:p>
        </p:txBody>
      </p:sp>
    </p:spTree>
    <p:extLst>
      <p:ext uri="{BB962C8B-B14F-4D97-AF65-F5344CB8AC3E}">
        <p14:creationId xmlns:p14="http://schemas.microsoft.com/office/powerpoint/2010/main" val="148397395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标题幻灯片">
    <p:spTree>
      <p:nvGrpSpPr>
        <p:cNvPr id="1" name=""/>
        <p:cNvGrpSpPr/>
        <p:nvPr/>
      </p:nvGrpSpPr>
      <p:grpSpPr>
        <a:xfrm>
          <a:off x="0" y="0"/>
          <a:ext cx="0" cy="0"/>
          <a:chOff x="0" y="0"/>
          <a:chExt cx="0" cy="0"/>
        </a:xfrm>
      </p:grpSpPr>
      <p:sp>
        <p:nvSpPr>
          <p:cNvPr id="69" name="Shape 69"/>
          <p:cNvSpPr>
            <a:spLocks noGrp="1"/>
          </p:cNvSpPr>
          <p:nvPr>
            <p:ph type="title"/>
          </p:nvPr>
        </p:nvSpPr>
        <p:spPr>
          <a:xfrm>
            <a:off x="1524000" y="1122363"/>
            <a:ext cx="9144000" cy="2387601"/>
          </a:xfrm>
          <a:prstGeom prst="rect">
            <a:avLst/>
          </a:prstGeom>
        </p:spPr>
        <p:txBody>
          <a:bodyPr anchor="b">
            <a:normAutofit/>
          </a:bodyPr>
          <a:lstStyle>
            <a:lvl1pPr algn="ctr">
              <a:defRPr sz="6000">
                <a:latin typeface="Calibri"/>
                <a:ea typeface="Calibri"/>
                <a:cs typeface="Calibri"/>
                <a:sym typeface="Calibri"/>
              </a:defRPr>
            </a:lvl1pPr>
          </a:lstStyle>
          <a:p>
            <a:r>
              <a:t>标题文本</a:t>
            </a:r>
          </a:p>
        </p:txBody>
      </p:sp>
      <p:sp>
        <p:nvSpPr>
          <p:cNvPr id="70" name="Shape 70"/>
          <p:cNvSpPr>
            <a:spLocks noGrp="1"/>
          </p:cNvSpPr>
          <p:nvPr>
            <p:ph type="body" sz="quarter" idx="1"/>
          </p:nvPr>
        </p:nvSpPr>
        <p:spPr>
          <a:xfrm>
            <a:off x="1524000" y="3602038"/>
            <a:ext cx="9144000" cy="1655763"/>
          </a:xfrm>
          <a:prstGeom prst="rect">
            <a:avLst/>
          </a:prstGeom>
        </p:spPr>
        <p:txBody>
          <a:bodyPr>
            <a:normAutofit/>
          </a:bodyPr>
          <a:lstStyle>
            <a:lvl1pPr marL="0" indent="0" algn="ctr">
              <a:buSzTx/>
              <a:buFontTx/>
              <a:buNone/>
              <a:defRPr sz="2400" b="0">
                <a:latin typeface="Calibri"/>
                <a:ea typeface="Calibri"/>
                <a:cs typeface="Calibri"/>
                <a:sym typeface="Calibri"/>
              </a:defRPr>
            </a:lvl1pPr>
            <a:lvl2pPr marL="0" indent="228600" algn="ctr">
              <a:buSzTx/>
              <a:buFontTx/>
              <a:buNone/>
              <a:defRPr sz="2400" b="0">
                <a:latin typeface="Calibri"/>
                <a:ea typeface="Calibri"/>
                <a:cs typeface="Calibri"/>
                <a:sym typeface="Calibri"/>
              </a:defRPr>
            </a:lvl2pPr>
            <a:lvl3pPr marL="0" indent="457200" algn="ctr">
              <a:buSzTx/>
              <a:buFontTx/>
              <a:buNone/>
              <a:defRPr sz="2400" b="0">
                <a:latin typeface="Calibri"/>
                <a:ea typeface="Calibri"/>
                <a:cs typeface="Calibri"/>
                <a:sym typeface="Calibri"/>
              </a:defRPr>
            </a:lvl3pPr>
            <a:lvl4pPr marL="0" indent="685800" algn="ctr">
              <a:buSzTx/>
              <a:buFontTx/>
              <a:buNone/>
              <a:defRPr sz="2400" b="0">
                <a:latin typeface="Calibri"/>
                <a:ea typeface="Calibri"/>
                <a:cs typeface="Calibri"/>
                <a:sym typeface="Calibri"/>
              </a:defRPr>
            </a:lvl4pPr>
            <a:lvl5pPr marL="0" indent="914400" algn="ctr">
              <a:buSzTx/>
              <a:buFontTx/>
              <a:buNone/>
              <a:defRPr sz="2400" b="0">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71" name="Shape 71"/>
          <p:cNvSpPr>
            <a:spLocks noGrp="1"/>
          </p:cNvSpPr>
          <p:nvPr>
            <p:ph type="sldNum" sz="quarter" idx="2"/>
          </p:nvPr>
        </p:nvSpPr>
        <p:spPr>
          <a:xfrm>
            <a:off x="10986392" y="6354249"/>
            <a:ext cx="367409" cy="369330"/>
          </a:xfrm>
          <a:prstGeom prst="rect">
            <a:avLst/>
          </a:prstGeom>
        </p:spPr>
        <p:txBody>
          <a:bodyPr/>
          <a:lstStyle>
            <a:lvl1pPr>
              <a:defRPr b="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02435496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自定义版式">
    <p:spTree>
      <p:nvGrpSpPr>
        <p:cNvPr id="1" name=""/>
        <p:cNvGrpSpPr/>
        <p:nvPr/>
      </p:nvGrpSpPr>
      <p:grpSpPr>
        <a:xfrm>
          <a:off x="0" y="0"/>
          <a:ext cx="0" cy="0"/>
          <a:chOff x="0" y="0"/>
          <a:chExt cx="0" cy="0"/>
        </a:xfrm>
      </p:grpSpPr>
      <p:sp>
        <p:nvSpPr>
          <p:cNvPr id="78" name="Shape 78"/>
          <p:cNvSpPr>
            <a:spLocks noGrp="1"/>
          </p:cNvSpPr>
          <p:nvPr>
            <p:ph type="title"/>
          </p:nvPr>
        </p:nvSpPr>
        <p:spPr>
          <a:xfrm>
            <a:off x="609601" y="275167"/>
            <a:ext cx="10972801" cy="1143001"/>
          </a:xfrm>
          <a:prstGeom prst="rect">
            <a:avLst/>
          </a:prstGeom>
        </p:spPr>
        <p:txBody>
          <a:bodyPr lIns="45719" tIns="45719" rIns="45719" bIns="45719">
            <a:normAutofit/>
          </a:bodyPr>
          <a:lstStyle>
            <a:lvl1pPr>
              <a:defRPr>
                <a:latin typeface="Calibri"/>
                <a:ea typeface="Calibri"/>
                <a:cs typeface="Calibri"/>
                <a:sym typeface="Calibri"/>
              </a:defRPr>
            </a:lvl1pPr>
          </a:lstStyle>
          <a:p>
            <a:r>
              <a:t>标题文本</a:t>
            </a:r>
          </a:p>
        </p:txBody>
      </p:sp>
      <p:sp>
        <p:nvSpPr>
          <p:cNvPr id="79" name="Shape 79"/>
          <p:cNvSpPr>
            <a:spLocks noGrp="1"/>
          </p:cNvSpPr>
          <p:nvPr>
            <p:ph type="sldNum" sz="quarter" idx="2"/>
          </p:nvPr>
        </p:nvSpPr>
        <p:spPr>
          <a:xfrm>
            <a:off x="11030637" y="6400415"/>
            <a:ext cx="323164" cy="276997"/>
          </a:xfrm>
          <a:prstGeom prst="rect">
            <a:avLst/>
          </a:prstGeom>
        </p:spPr>
        <p:txBody>
          <a:bodyPr lIns="45719" tIns="45719" rIns="45719" bIns="45719"/>
          <a:lstStyle>
            <a:lvl1pPr defTabSz="410765">
              <a:defRPr>
                <a:solidFill>
                  <a:srgbClr val="888888"/>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84031793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1_标题和内容">
    <p:spTree>
      <p:nvGrpSpPr>
        <p:cNvPr id="1" name=""/>
        <p:cNvGrpSpPr/>
        <p:nvPr/>
      </p:nvGrpSpPr>
      <p:grpSpPr>
        <a:xfrm>
          <a:off x="0" y="0"/>
          <a:ext cx="0" cy="0"/>
          <a:chOff x="0" y="0"/>
          <a:chExt cx="0" cy="0"/>
        </a:xfrm>
      </p:grpSpPr>
      <p:sp>
        <p:nvSpPr>
          <p:cNvPr id="86" name="Shape 86"/>
          <p:cNvSpPr>
            <a:spLocks noGrp="1"/>
          </p:cNvSpPr>
          <p:nvPr>
            <p:ph type="title"/>
          </p:nvPr>
        </p:nvSpPr>
        <p:spPr>
          <a:xfrm>
            <a:off x="838200" y="365125"/>
            <a:ext cx="10515600" cy="1325563"/>
          </a:xfrm>
          <a:prstGeom prst="rect">
            <a:avLst/>
          </a:prstGeom>
        </p:spPr>
        <p:txBody>
          <a:bodyPr>
            <a:normAutofit/>
          </a:bodyPr>
          <a:lstStyle/>
          <a:p>
            <a:r>
              <a:t>标题文本</a:t>
            </a:r>
          </a:p>
        </p:txBody>
      </p:sp>
      <p:sp>
        <p:nvSpPr>
          <p:cNvPr id="87" name="Shape 87"/>
          <p:cNvSpPr>
            <a:spLocks noGrp="1"/>
          </p:cNvSpPr>
          <p:nvPr>
            <p:ph type="body" idx="1"/>
          </p:nvPr>
        </p:nvSpPr>
        <p:spPr>
          <a:xfrm>
            <a:off x="838200" y="1825625"/>
            <a:ext cx="10515600" cy="4351338"/>
          </a:xfrm>
          <a:prstGeom prst="rect">
            <a:avLst/>
          </a:prstGeom>
        </p:spPr>
        <p:txBody>
          <a:bodyPr>
            <a:normAutofit/>
          </a:bodyPr>
          <a:lstStyle>
            <a:lvl1pPr>
              <a:defRPr b="0"/>
            </a:lvl1pPr>
            <a:lvl2pPr>
              <a:defRPr b="0"/>
            </a:lvl2pPr>
            <a:lvl3pPr>
              <a:defRPr b="0"/>
            </a:lvl3pPr>
            <a:lvl4pPr>
              <a:defRPr b="0"/>
            </a:lvl4pPr>
            <a:lvl5pPr>
              <a:defRPr b="0"/>
            </a:lvl5pPr>
          </a:lstStyle>
          <a:p>
            <a:r>
              <a:t>正文级别 1</a:t>
            </a:r>
          </a:p>
          <a:p>
            <a:pPr lvl="1"/>
            <a:r>
              <a:t>正文级别 2</a:t>
            </a:r>
          </a:p>
          <a:p>
            <a:pPr lvl="2"/>
            <a:r>
              <a:t>正文级别 3</a:t>
            </a:r>
          </a:p>
          <a:p>
            <a:pPr lvl="3"/>
            <a:r>
              <a:t>正文级别 4</a:t>
            </a:r>
          </a:p>
          <a:p>
            <a:pPr lvl="4"/>
            <a:r>
              <a:t>正文级别 5</a:t>
            </a:r>
          </a:p>
        </p:txBody>
      </p:sp>
      <p:sp>
        <p:nvSpPr>
          <p:cNvPr id="88" name="Shape 88"/>
          <p:cNvSpPr>
            <a:spLocks noGrp="1"/>
          </p:cNvSpPr>
          <p:nvPr>
            <p:ph type="sldNum" sz="quarter" idx="2"/>
          </p:nvPr>
        </p:nvSpPr>
        <p:spPr>
          <a:xfrm>
            <a:off x="10981583" y="6354249"/>
            <a:ext cx="372218" cy="369330"/>
          </a:xfrm>
          <a:prstGeom prst="rect">
            <a:avLst/>
          </a:prstGeom>
        </p:spPr>
        <p:txBody>
          <a:bodyPr/>
          <a:lstStyle>
            <a:lvl1pPr>
              <a:defRPr b="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367746368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_标题幻灯片">
    <p:spTree>
      <p:nvGrpSpPr>
        <p:cNvPr id="1" name=""/>
        <p:cNvGrpSpPr/>
        <p:nvPr/>
      </p:nvGrpSpPr>
      <p:grpSpPr>
        <a:xfrm>
          <a:off x="0" y="0"/>
          <a:ext cx="0" cy="0"/>
          <a:chOff x="0" y="0"/>
          <a:chExt cx="0" cy="0"/>
        </a:xfrm>
      </p:grpSpPr>
      <p:sp>
        <p:nvSpPr>
          <p:cNvPr id="95" name="Shape 95"/>
          <p:cNvSpPr>
            <a:spLocks noGrp="1"/>
          </p:cNvSpPr>
          <p:nvPr>
            <p:ph type="title"/>
          </p:nvPr>
        </p:nvSpPr>
        <p:spPr>
          <a:xfrm>
            <a:off x="1524000" y="1122363"/>
            <a:ext cx="9144000" cy="2387601"/>
          </a:xfrm>
          <a:prstGeom prst="rect">
            <a:avLst/>
          </a:prstGeom>
        </p:spPr>
        <p:txBody>
          <a:bodyPr anchor="b">
            <a:normAutofit/>
          </a:bodyPr>
          <a:lstStyle>
            <a:lvl1pPr algn="ctr">
              <a:defRPr sz="6000"/>
            </a:lvl1pPr>
          </a:lstStyle>
          <a:p>
            <a:r>
              <a:t>标题文本</a:t>
            </a:r>
          </a:p>
        </p:txBody>
      </p:sp>
      <p:sp>
        <p:nvSpPr>
          <p:cNvPr id="96" name="Shape 96"/>
          <p:cNvSpPr>
            <a:spLocks noGrp="1"/>
          </p:cNvSpPr>
          <p:nvPr>
            <p:ph type="body" sz="quarter" idx="1"/>
          </p:nvPr>
        </p:nvSpPr>
        <p:spPr>
          <a:xfrm>
            <a:off x="1524000" y="3602038"/>
            <a:ext cx="9144000" cy="1655763"/>
          </a:xfrm>
          <a:prstGeom prst="rect">
            <a:avLst/>
          </a:prstGeom>
        </p:spPr>
        <p:txBody>
          <a:bodyPr>
            <a:normAutofit/>
          </a:bodyPr>
          <a:lstStyle>
            <a:lvl1pPr marL="0" indent="0" algn="ctr">
              <a:buSzTx/>
              <a:buFontTx/>
              <a:buNone/>
              <a:defRPr sz="2400" b="0"/>
            </a:lvl1pPr>
            <a:lvl2pPr marL="0" indent="228600" algn="ctr">
              <a:buSzTx/>
              <a:buFontTx/>
              <a:buNone/>
              <a:defRPr sz="2400" b="0"/>
            </a:lvl2pPr>
            <a:lvl3pPr marL="0" indent="457200" algn="ctr">
              <a:buSzTx/>
              <a:buFontTx/>
              <a:buNone/>
              <a:defRPr sz="2400" b="0"/>
            </a:lvl3pPr>
            <a:lvl4pPr marL="0" indent="685800" algn="ctr">
              <a:buSzTx/>
              <a:buFontTx/>
              <a:buNone/>
              <a:defRPr sz="2400" b="0"/>
            </a:lvl4pPr>
            <a:lvl5pPr marL="0" indent="914400" algn="ctr">
              <a:buSzTx/>
              <a:buFontTx/>
              <a:buNone/>
              <a:defRPr sz="2400" b="0"/>
            </a:lvl5pPr>
          </a:lstStyle>
          <a:p>
            <a:r>
              <a:t>正文级别 1</a:t>
            </a:r>
          </a:p>
          <a:p>
            <a:pPr lvl="1"/>
            <a:r>
              <a:t>正文级别 2</a:t>
            </a:r>
          </a:p>
          <a:p>
            <a:pPr lvl="2"/>
            <a:r>
              <a:t>正文级别 3</a:t>
            </a:r>
          </a:p>
          <a:p>
            <a:pPr lvl="3"/>
            <a:r>
              <a:t>正文级别 4</a:t>
            </a:r>
          </a:p>
          <a:p>
            <a:pPr lvl="4"/>
            <a:r>
              <a:t>正文级别 5</a:t>
            </a:r>
          </a:p>
        </p:txBody>
      </p:sp>
      <p:sp>
        <p:nvSpPr>
          <p:cNvPr id="97" name="Shape 97"/>
          <p:cNvSpPr>
            <a:spLocks noGrp="1"/>
          </p:cNvSpPr>
          <p:nvPr>
            <p:ph type="sldNum" sz="quarter" idx="2"/>
          </p:nvPr>
        </p:nvSpPr>
        <p:spPr>
          <a:xfrm>
            <a:off x="10981583" y="6354249"/>
            <a:ext cx="372218" cy="369330"/>
          </a:xfrm>
          <a:prstGeom prst="rect">
            <a:avLst/>
          </a:prstGeom>
        </p:spPr>
        <p:txBody>
          <a:bodyPr/>
          <a:lstStyle>
            <a:lvl1pPr>
              <a:defRPr b="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289667702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3_标题幻灯片">
    <p:spTree>
      <p:nvGrpSpPr>
        <p:cNvPr id="1" name=""/>
        <p:cNvGrpSpPr/>
        <p:nvPr/>
      </p:nvGrpSpPr>
      <p:grpSpPr>
        <a:xfrm>
          <a:off x="0" y="0"/>
          <a:ext cx="0" cy="0"/>
          <a:chOff x="0" y="0"/>
          <a:chExt cx="0" cy="0"/>
        </a:xfrm>
      </p:grpSpPr>
      <p:sp>
        <p:nvSpPr>
          <p:cNvPr id="104" name="Shape 104"/>
          <p:cNvSpPr>
            <a:spLocks noGrp="1"/>
          </p:cNvSpPr>
          <p:nvPr>
            <p:ph type="sldNum" sz="quarter" idx="2"/>
          </p:nvPr>
        </p:nvSpPr>
        <p:spPr>
          <a:prstGeom prst="rect">
            <a:avLst/>
          </a:prstGeom>
        </p:spPr>
        <p:txBody>
          <a:bodyPr/>
          <a:lstStyle>
            <a:lvl1pPr>
              <a:defRPr b="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322095824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0DF2834-0737-425E-87BB-3B334E5A5750}"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14612030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4_标题幻灯片">
    <p:spTree>
      <p:nvGrpSpPr>
        <p:cNvPr id="1" name=""/>
        <p:cNvGrpSpPr/>
        <p:nvPr/>
      </p:nvGrpSpPr>
      <p:grpSpPr>
        <a:xfrm>
          <a:off x="0" y="0"/>
          <a:ext cx="0" cy="0"/>
          <a:chOff x="0" y="0"/>
          <a:chExt cx="0" cy="0"/>
        </a:xfrm>
      </p:grpSpPr>
      <p:sp>
        <p:nvSpPr>
          <p:cNvPr id="111" name="Shape 111"/>
          <p:cNvSpPr>
            <a:spLocks noGrp="1"/>
          </p:cNvSpPr>
          <p:nvPr>
            <p:ph type="title"/>
          </p:nvPr>
        </p:nvSpPr>
        <p:spPr>
          <a:xfrm>
            <a:off x="1524000" y="1122363"/>
            <a:ext cx="9144000" cy="2387601"/>
          </a:xfrm>
          <a:prstGeom prst="rect">
            <a:avLst/>
          </a:prstGeom>
        </p:spPr>
        <p:txBody>
          <a:bodyPr anchor="b">
            <a:normAutofit/>
          </a:bodyPr>
          <a:lstStyle>
            <a:lvl1pPr algn="ctr">
              <a:defRPr sz="6000"/>
            </a:lvl1pPr>
          </a:lstStyle>
          <a:p>
            <a:r>
              <a:t>标题文本</a:t>
            </a:r>
          </a:p>
        </p:txBody>
      </p:sp>
      <p:sp>
        <p:nvSpPr>
          <p:cNvPr id="112" name="Shape 112"/>
          <p:cNvSpPr>
            <a:spLocks noGrp="1"/>
          </p:cNvSpPr>
          <p:nvPr>
            <p:ph type="body" sz="quarter" idx="1"/>
          </p:nvPr>
        </p:nvSpPr>
        <p:spPr>
          <a:xfrm>
            <a:off x="1524000" y="3602038"/>
            <a:ext cx="9144000" cy="1655763"/>
          </a:xfrm>
          <a:prstGeom prst="rect">
            <a:avLst/>
          </a:prstGeom>
        </p:spPr>
        <p:txBody>
          <a:bodyPr>
            <a:normAutofit/>
          </a:bodyPr>
          <a:lstStyle>
            <a:lvl1pPr marL="0" indent="0" algn="ctr">
              <a:buSzTx/>
              <a:buFontTx/>
              <a:buNone/>
              <a:defRPr sz="2400" b="0"/>
            </a:lvl1pPr>
            <a:lvl2pPr marL="0" indent="228600" algn="ctr">
              <a:buSzTx/>
              <a:buFontTx/>
              <a:buNone/>
              <a:defRPr sz="2400" b="0"/>
            </a:lvl2pPr>
            <a:lvl3pPr marL="0" indent="457200" algn="ctr">
              <a:buSzTx/>
              <a:buFontTx/>
              <a:buNone/>
              <a:defRPr sz="2400" b="0"/>
            </a:lvl3pPr>
            <a:lvl4pPr marL="0" indent="685800" algn="ctr">
              <a:buSzTx/>
              <a:buFontTx/>
              <a:buNone/>
              <a:defRPr sz="2400" b="0"/>
            </a:lvl4pPr>
            <a:lvl5pPr marL="0" indent="914400" algn="ctr">
              <a:buSzTx/>
              <a:buFontTx/>
              <a:buNone/>
              <a:defRPr sz="2400" b="0"/>
            </a:lvl5pPr>
          </a:lstStyle>
          <a:p>
            <a:r>
              <a:t>正文级别 1</a:t>
            </a:r>
          </a:p>
          <a:p>
            <a:pPr lvl="1"/>
            <a:r>
              <a:t>正文级别 2</a:t>
            </a:r>
          </a:p>
          <a:p>
            <a:pPr lvl="2"/>
            <a:r>
              <a:t>正文级别 3</a:t>
            </a:r>
          </a:p>
          <a:p>
            <a:pPr lvl="3"/>
            <a:r>
              <a:t>正文级别 4</a:t>
            </a:r>
          </a:p>
          <a:p>
            <a:pPr lvl="4"/>
            <a:r>
              <a:t>正文级别 5</a:t>
            </a:r>
          </a:p>
        </p:txBody>
      </p:sp>
      <p:sp>
        <p:nvSpPr>
          <p:cNvPr id="113" name="Shape 113"/>
          <p:cNvSpPr>
            <a:spLocks noGrp="1"/>
          </p:cNvSpPr>
          <p:nvPr>
            <p:ph type="sldNum" sz="quarter" idx="2"/>
          </p:nvPr>
        </p:nvSpPr>
        <p:spPr>
          <a:prstGeom prst="rect">
            <a:avLst/>
          </a:prstGeom>
        </p:spPr>
        <p:txBody>
          <a:bodyPr/>
          <a:lstStyle>
            <a:lvl1pPr>
              <a:defRPr b="0"/>
            </a:lvl1pPr>
          </a:lstStyle>
          <a:p>
            <a:fld id="{86CB4B4D-7CA3-9044-876B-883B54F8677D}" type="slidenum">
              <a:t>‹#›</a:t>
            </a:fld>
            <a:endParaRPr/>
          </a:p>
        </p:txBody>
      </p:sp>
    </p:spTree>
    <p:extLst>
      <p:ext uri="{BB962C8B-B14F-4D97-AF65-F5344CB8AC3E}">
        <p14:creationId xmlns:p14="http://schemas.microsoft.com/office/powerpoint/2010/main" val="124962668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自定义版式">
    <p:spTree>
      <p:nvGrpSpPr>
        <p:cNvPr id="1" name=""/>
        <p:cNvGrpSpPr/>
        <p:nvPr/>
      </p:nvGrpSpPr>
      <p:grpSpPr>
        <a:xfrm>
          <a:off x="0" y="0"/>
          <a:ext cx="0" cy="0"/>
          <a:chOff x="0" y="0"/>
          <a:chExt cx="0" cy="0"/>
        </a:xfrm>
      </p:grpSpPr>
      <p:sp>
        <p:nvSpPr>
          <p:cNvPr id="120" name="Shape 120"/>
          <p:cNvSpPr>
            <a:spLocks noGrp="1"/>
          </p:cNvSpPr>
          <p:nvPr>
            <p:ph type="title"/>
          </p:nvPr>
        </p:nvSpPr>
        <p:spPr>
          <a:xfrm>
            <a:off x="609601" y="275167"/>
            <a:ext cx="10972801" cy="1143001"/>
          </a:xfrm>
          <a:prstGeom prst="rect">
            <a:avLst/>
          </a:prstGeom>
        </p:spPr>
        <p:txBody>
          <a:bodyPr>
            <a:normAutofit/>
          </a:bodyPr>
          <a:lstStyle>
            <a:lvl1pPr>
              <a:defRPr>
                <a:latin typeface="Calibri Light"/>
                <a:ea typeface="Calibri Light"/>
                <a:cs typeface="Calibri Light"/>
                <a:sym typeface="Calibri Light"/>
              </a:defRPr>
            </a:lvl1pPr>
          </a:lstStyle>
          <a:p>
            <a:r>
              <a:t>标题文本</a:t>
            </a:r>
          </a:p>
        </p:txBody>
      </p:sp>
      <p:sp>
        <p:nvSpPr>
          <p:cNvPr id="121" name="Shape 121"/>
          <p:cNvSpPr>
            <a:spLocks noGrp="1"/>
          </p:cNvSpPr>
          <p:nvPr>
            <p:ph type="sldNum" sz="quarter" idx="2"/>
          </p:nvPr>
        </p:nvSpPr>
        <p:spPr>
          <a:xfrm>
            <a:off x="10986392" y="6354248"/>
            <a:ext cx="367409" cy="369330"/>
          </a:xfrm>
          <a:prstGeom prst="rect">
            <a:avLst/>
          </a:prstGeom>
        </p:spPr>
        <p:txBody>
          <a:bodyPr/>
          <a:lstStyle>
            <a:lvl1pPr>
              <a:defRPr b="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67114564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5_标题幻灯片">
    <p:spTree>
      <p:nvGrpSpPr>
        <p:cNvPr id="1" name=""/>
        <p:cNvGrpSpPr/>
        <p:nvPr/>
      </p:nvGrpSpPr>
      <p:grpSpPr>
        <a:xfrm>
          <a:off x="0" y="0"/>
          <a:ext cx="0" cy="0"/>
          <a:chOff x="0" y="0"/>
          <a:chExt cx="0" cy="0"/>
        </a:xfrm>
      </p:grpSpPr>
      <p:sp>
        <p:nvSpPr>
          <p:cNvPr id="128" name="Shape 128"/>
          <p:cNvSpPr>
            <a:spLocks noGrp="1"/>
          </p:cNvSpPr>
          <p:nvPr>
            <p:ph type="title"/>
          </p:nvPr>
        </p:nvSpPr>
        <p:spPr>
          <a:xfrm>
            <a:off x="1524000" y="1122363"/>
            <a:ext cx="9144000" cy="2387601"/>
          </a:xfrm>
          <a:prstGeom prst="rect">
            <a:avLst/>
          </a:prstGeom>
        </p:spPr>
        <p:txBody>
          <a:bodyPr anchor="b">
            <a:normAutofit/>
          </a:bodyPr>
          <a:lstStyle>
            <a:lvl1pPr algn="ctr">
              <a:defRPr sz="6000">
                <a:latin typeface="Calibri Light"/>
                <a:ea typeface="Calibri Light"/>
                <a:cs typeface="Calibri Light"/>
                <a:sym typeface="Calibri Light"/>
              </a:defRPr>
            </a:lvl1pPr>
          </a:lstStyle>
          <a:p>
            <a:r>
              <a:t>标题文本</a:t>
            </a:r>
          </a:p>
        </p:txBody>
      </p:sp>
      <p:sp>
        <p:nvSpPr>
          <p:cNvPr id="129" name="Shape 129"/>
          <p:cNvSpPr>
            <a:spLocks noGrp="1"/>
          </p:cNvSpPr>
          <p:nvPr>
            <p:ph type="body" sz="quarter" idx="1"/>
          </p:nvPr>
        </p:nvSpPr>
        <p:spPr>
          <a:xfrm>
            <a:off x="1524000" y="3602038"/>
            <a:ext cx="9144000" cy="1655763"/>
          </a:xfrm>
          <a:prstGeom prst="rect">
            <a:avLst/>
          </a:prstGeom>
        </p:spPr>
        <p:txBody>
          <a:bodyPr>
            <a:normAutofit/>
          </a:bodyPr>
          <a:lstStyle>
            <a:lvl1pPr marL="0" indent="0" algn="ctr">
              <a:buSzTx/>
              <a:buFontTx/>
              <a:buNone/>
              <a:defRPr sz="2400" b="0">
                <a:latin typeface="Calibri"/>
                <a:ea typeface="Calibri"/>
                <a:cs typeface="Calibri"/>
                <a:sym typeface="Calibri"/>
              </a:defRPr>
            </a:lvl1pPr>
            <a:lvl2pPr marL="0" indent="228600" algn="ctr">
              <a:buSzTx/>
              <a:buFontTx/>
              <a:buNone/>
              <a:defRPr sz="2400" b="0">
                <a:latin typeface="Calibri"/>
                <a:ea typeface="Calibri"/>
                <a:cs typeface="Calibri"/>
                <a:sym typeface="Calibri"/>
              </a:defRPr>
            </a:lvl2pPr>
            <a:lvl3pPr marL="0" indent="457200" algn="ctr">
              <a:buSzTx/>
              <a:buFontTx/>
              <a:buNone/>
              <a:defRPr sz="2400" b="0">
                <a:latin typeface="Calibri"/>
                <a:ea typeface="Calibri"/>
                <a:cs typeface="Calibri"/>
                <a:sym typeface="Calibri"/>
              </a:defRPr>
            </a:lvl3pPr>
            <a:lvl4pPr marL="0" indent="685800" algn="ctr">
              <a:buSzTx/>
              <a:buFontTx/>
              <a:buNone/>
              <a:defRPr sz="2400" b="0">
                <a:latin typeface="Calibri"/>
                <a:ea typeface="Calibri"/>
                <a:cs typeface="Calibri"/>
                <a:sym typeface="Calibri"/>
              </a:defRPr>
            </a:lvl4pPr>
            <a:lvl5pPr marL="0" indent="914400" algn="ctr">
              <a:buSzTx/>
              <a:buFontTx/>
              <a:buNone/>
              <a:defRPr sz="2400" b="0">
                <a:latin typeface="Calibri"/>
                <a:ea typeface="Calibri"/>
                <a:cs typeface="Calibri"/>
                <a:sym typeface="Calibri"/>
              </a:defRPr>
            </a:lvl5pPr>
          </a:lstStyle>
          <a:p>
            <a:r>
              <a:t>正文级别 1</a:t>
            </a:r>
          </a:p>
          <a:p>
            <a:pPr lvl="1"/>
            <a:r>
              <a:t>正文级别 2</a:t>
            </a:r>
          </a:p>
          <a:p>
            <a:pPr lvl="2"/>
            <a:r>
              <a:t>正文级别 3</a:t>
            </a:r>
          </a:p>
          <a:p>
            <a:pPr lvl="3"/>
            <a:r>
              <a:t>正文级别 4</a:t>
            </a:r>
          </a:p>
          <a:p>
            <a:pPr lvl="4"/>
            <a:r>
              <a:t>正文级别 5</a:t>
            </a:r>
          </a:p>
        </p:txBody>
      </p:sp>
      <p:sp>
        <p:nvSpPr>
          <p:cNvPr id="130" name="Shape 130"/>
          <p:cNvSpPr>
            <a:spLocks noGrp="1"/>
          </p:cNvSpPr>
          <p:nvPr>
            <p:ph type="sldNum" sz="quarter" idx="2"/>
          </p:nvPr>
        </p:nvSpPr>
        <p:spPr>
          <a:xfrm>
            <a:off x="10986392" y="6354248"/>
            <a:ext cx="367409" cy="369330"/>
          </a:xfrm>
          <a:prstGeom prst="rect">
            <a:avLst/>
          </a:prstGeom>
        </p:spPr>
        <p:txBody>
          <a:bodyPr/>
          <a:lstStyle>
            <a:lvl1pPr>
              <a:defRPr b="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6824565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08_Introduction">
    <p:spTree>
      <p:nvGrpSpPr>
        <p:cNvPr id="1" name=""/>
        <p:cNvGrpSpPr/>
        <p:nvPr/>
      </p:nvGrpSpPr>
      <p:grpSpPr>
        <a:xfrm>
          <a:off x="0" y="0"/>
          <a:ext cx="0" cy="0"/>
          <a:chOff x="0" y="0"/>
          <a:chExt cx="0" cy="0"/>
        </a:xfrm>
      </p:grpSpPr>
      <p:sp>
        <p:nvSpPr>
          <p:cNvPr id="137" name="Shape 137"/>
          <p:cNvSpPr>
            <a:spLocks noGrp="1"/>
          </p:cNvSpPr>
          <p:nvPr>
            <p:ph type="pic" sz="quarter" idx="13"/>
          </p:nvPr>
        </p:nvSpPr>
        <p:spPr>
          <a:xfrm>
            <a:off x="1072360" y="1413135"/>
            <a:ext cx="4032783" cy="4031734"/>
          </a:xfrm>
          <a:prstGeom prst="rect">
            <a:avLst/>
          </a:prstGeom>
          <a:ln w="12700"/>
        </p:spPr>
        <p:txBody>
          <a:bodyPr tIns="45719" bIns="45719"/>
          <a:lstStyle/>
          <a:p>
            <a:endParaRPr/>
          </a:p>
        </p:txBody>
      </p:sp>
      <p:sp>
        <p:nvSpPr>
          <p:cNvPr id="138" name="Shape 138"/>
          <p:cNvSpPr>
            <a:spLocks noGrp="1"/>
          </p:cNvSpPr>
          <p:nvPr>
            <p:ph type="sldNum" sz="quarter" idx="2"/>
          </p:nvPr>
        </p:nvSpPr>
        <p:spPr>
          <a:prstGeom prst="rect">
            <a:avLst/>
          </a:prstGeom>
        </p:spPr>
        <p:txBody>
          <a:bodyPr/>
          <a:lstStyle>
            <a:lvl1pPr>
              <a:defRPr b="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90779975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6_标题幻灯片">
    <p:spTree>
      <p:nvGrpSpPr>
        <p:cNvPr id="1" name=""/>
        <p:cNvGrpSpPr/>
        <p:nvPr/>
      </p:nvGrpSpPr>
      <p:grpSpPr>
        <a:xfrm>
          <a:off x="0" y="0"/>
          <a:ext cx="0" cy="0"/>
          <a:chOff x="0" y="0"/>
          <a:chExt cx="0" cy="0"/>
        </a:xfrm>
      </p:grpSpPr>
      <p:sp>
        <p:nvSpPr>
          <p:cNvPr id="145" name="Shape 145"/>
          <p:cNvSpPr>
            <a:spLocks noGrp="1"/>
          </p:cNvSpPr>
          <p:nvPr>
            <p:ph type="title"/>
          </p:nvPr>
        </p:nvSpPr>
        <p:spPr>
          <a:xfrm>
            <a:off x="1524000" y="1122363"/>
            <a:ext cx="9144000" cy="2387601"/>
          </a:xfrm>
          <a:prstGeom prst="rect">
            <a:avLst/>
          </a:prstGeom>
        </p:spPr>
        <p:txBody>
          <a:bodyPr lIns="45719" tIns="45719" rIns="45719" bIns="45719" anchor="b">
            <a:normAutofit/>
          </a:bodyPr>
          <a:lstStyle>
            <a:lvl1pPr algn="ctr">
              <a:defRPr sz="6000"/>
            </a:lvl1pPr>
          </a:lstStyle>
          <a:p>
            <a:r>
              <a:t>标题文本</a:t>
            </a:r>
          </a:p>
        </p:txBody>
      </p:sp>
      <p:sp>
        <p:nvSpPr>
          <p:cNvPr id="146" name="Shape 146"/>
          <p:cNvSpPr>
            <a:spLocks noGrp="1"/>
          </p:cNvSpPr>
          <p:nvPr>
            <p:ph type="body" sz="quarter" idx="1"/>
          </p:nvPr>
        </p:nvSpPr>
        <p:spPr>
          <a:xfrm>
            <a:off x="1524000" y="3602038"/>
            <a:ext cx="9144000" cy="1655763"/>
          </a:xfrm>
          <a:prstGeom prst="rect">
            <a:avLst/>
          </a:prstGeom>
        </p:spPr>
        <p:txBody>
          <a:bodyPr lIns="45719" tIns="45719" rIns="45719" bIns="45719">
            <a:normAutofit/>
          </a:bodyPr>
          <a:lstStyle>
            <a:lvl1pPr marL="0" indent="0" algn="ctr">
              <a:buSzTx/>
              <a:buFontTx/>
              <a:buNone/>
              <a:defRPr sz="2400" b="0"/>
            </a:lvl1pPr>
            <a:lvl2pPr marL="0" indent="457200" algn="ctr">
              <a:buSzTx/>
              <a:buFontTx/>
              <a:buNone/>
              <a:defRPr sz="2400" b="0"/>
            </a:lvl2pPr>
            <a:lvl3pPr marL="0" indent="914400" algn="ctr">
              <a:buSzTx/>
              <a:buFontTx/>
              <a:buNone/>
              <a:defRPr sz="2400" b="0"/>
            </a:lvl3pPr>
            <a:lvl4pPr marL="0" indent="1371600" algn="ctr">
              <a:buSzTx/>
              <a:buFontTx/>
              <a:buNone/>
              <a:defRPr sz="2400" b="0"/>
            </a:lvl4pPr>
            <a:lvl5pPr marL="0" indent="1828800" algn="ctr">
              <a:buSzTx/>
              <a:buFontTx/>
              <a:buNone/>
              <a:defRPr sz="2400" b="0"/>
            </a:lvl5pPr>
          </a:lstStyle>
          <a:p>
            <a:r>
              <a:t>正文级别 1</a:t>
            </a:r>
          </a:p>
          <a:p>
            <a:pPr lvl="1"/>
            <a:r>
              <a:t>正文级别 2</a:t>
            </a:r>
          </a:p>
          <a:p>
            <a:pPr lvl="2"/>
            <a:r>
              <a:t>正文级别 3</a:t>
            </a:r>
          </a:p>
          <a:p>
            <a:pPr lvl="3"/>
            <a:r>
              <a:t>正文级别 4</a:t>
            </a:r>
          </a:p>
          <a:p>
            <a:pPr lvl="4"/>
            <a:r>
              <a:t>正文级别 5</a:t>
            </a:r>
          </a:p>
        </p:txBody>
      </p:sp>
      <p:sp>
        <p:nvSpPr>
          <p:cNvPr id="147" name="Shape 147"/>
          <p:cNvSpPr>
            <a:spLocks noGrp="1"/>
          </p:cNvSpPr>
          <p:nvPr>
            <p:ph type="sldNum" sz="quarter" idx="2"/>
          </p:nvPr>
        </p:nvSpPr>
        <p:spPr>
          <a:xfrm>
            <a:off x="11030637" y="6400415"/>
            <a:ext cx="323164" cy="276997"/>
          </a:xfrm>
          <a:prstGeom prst="rect">
            <a:avLst/>
          </a:prstGeom>
        </p:spPr>
        <p:txBody>
          <a:bodyPr lIns="45719" tIns="45719" rIns="45719" bIns="45719"/>
          <a:lstStyle>
            <a:lvl1pPr defTabSz="410765">
              <a:defRPr>
                <a:solidFill>
                  <a:srgbClr val="888888"/>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7345151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0DF2834-0737-425E-87BB-3B334E5A5750}" type="datetimeFigureOut">
              <a:rPr lang="zh-CN" altLang="en-US" smtClean="0"/>
              <a:t>2017/12/6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3110505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0DF2834-0737-425E-87BB-3B334E5A5750}" type="datetimeFigureOut">
              <a:rPr lang="zh-CN" altLang="en-US" smtClean="0"/>
              <a:t>2017/12/6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3237791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0DF2834-0737-425E-87BB-3B334E5A5750}" type="datetimeFigureOut">
              <a:rPr lang="zh-CN" altLang="en-US" smtClean="0"/>
              <a:t>2017/12/6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1333053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0DF2834-0737-425E-87BB-3B334E5A5750}" type="datetimeFigureOut">
              <a:rPr lang="zh-CN" altLang="en-US" smtClean="0"/>
              <a:t>2017/12/6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122471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DF2834-0737-425E-87BB-3B334E5A5750}" type="datetimeFigureOut">
              <a:rPr lang="zh-CN" altLang="en-US" smtClean="0"/>
              <a:t>2017/12/6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2804725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0DF2834-0737-425E-87BB-3B334E5A5750}" type="datetimeFigureOut">
              <a:rPr lang="zh-CN" altLang="en-US" smtClean="0"/>
              <a:t>2017/12/6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2682182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0DF2834-0737-425E-87BB-3B334E5A5750}" type="datetimeFigureOut">
              <a:rPr lang="zh-CN" altLang="en-US" smtClean="0"/>
              <a:t>2017/12/6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1258059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DF2834-0737-425E-87BB-3B334E5A5750}" type="datetimeFigureOut">
              <a:rPr lang="zh-CN" altLang="en-US" smtClean="0"/>
              <a:t>2017/12/6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397630-B15C-4792-9AF0-354EF9C55EAD}" type="slidenum">
              <a:rPr lang="zh-CN" altLang="en-US" smtClean="0"/>
              <a:t>‹#›</a:t>
            </a:fld>
            <a:endParaRPr lang="zh-CN" altLang="en-US"/>
          </a:p>
        </p:txBody>
      </p:sp>
    </p:spTree>
    <p:extLst>
      <p:ext uri="{BB962C8B-B14F-4D97-AF65-F5344CB8AC3E}">
        <p14:creationId xmlns:p14="http://schemas.microsoft.com/office/powerpoint/2010/main" val="347974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28.jpg" descr="图片 2"/>
          <p:cNvPicPr>
            <a:picLocks noChangeAspect="1"/>
          </p:cNvPicPr>
          <p:nvPr/>
        </p:nvPicPr>
        <p:blipFill>
          <a:blip r:embed="rId15">
            <a:extLst/>
          </a:blip>
          <a:stretch>
            <a:fillRect/>
          </a:stretch>
        </p:blipFill>
        <p:spPr>
          <a:xfrm flipH="1">
            <a:off x="0" y="-21044"/>
            <a:ext cx="12192001" cy="6858001"/>
          </a:xfrm>
          <a:prstGeom prst="rect">
            <a:avLst/>
          </a:prstGeom>
          <a:ln w="12700">
            <a:miter lim="400000"/>
          </a:ln>
        </p:spPr>
      </p:pic>
      <p:sp>
        <p:nvSpPr>
          <p:cNvPr id="3" name="Shape 3" descr="矩形 10"/>
          <p:cNvSpPr/>
          <p:nvPr/>
        </p:nvSpPr>
        <p:spPr>
          <a:xfrm>
            <a:off x="-1" y="-1"/>
            <a:ext cx="12192001" cy="6858001"/>
          </a:xfrm>
          <a:prstGeom prst="rect">
            <a:avLst/>
          </a:prstGeom>
          <a:solidFill>
            <a:srgbClr val="000000">
              <a:alpha val="70000"/>
            </a:srgbClr>
          </a:solidFill>
          <a:ln w="12700">
            <a:miter lim="400000"/>
          </a:ln>
        </p:spPr>
        <p:txBody>
          <a:bodyPr tIns="45720" bIns="45720" anchor="ctr"/>
          <a:lstStyle/>
          <a:p>
            <a:pPr algn="ctr">
              <a:defRPr>
                <a:solidFill>
                  <a:srgbClr val="FFFFFF"/>
                </a:solidFill>
              </a:defRPr>
            </a:pPr>
            <a:endParaRPr sz="900"/>
          </a:p>
        </p:txBody>
      </p:sp>
      <p:sp>
        <p:nvSpPr>
          <p:cNvPr id="4" name="Shape 4"/>
          <p:cNvSpPr>
            <a:spLocks noGrp="1"/>
          </p:cNvSpPr>
          <p:nvPr>
            <p:ph type="title"/>
          </p:nvPr>
        </p:nvSpPr>
        <p:spPr>
          <a:xfrm>
            <a:off x="609600" y="92075"/>
            <a:ext cx="10972800" cy="1508126"/>
          </a:xfrm>
          <a:prstGeom prst="rect">
            <a:avLst/>
          </a:prstGeom>
          <a:ln w="25400">
            <a:miter lim="400000"/>
          </a:ln>
          <a:extLst>
            <a:ext uri="{C572A759-6A51-4108-AA02-DFA0A04FC94B}">
              <ma14:wrappingTextBoxFlag xmlns="" xmlns:ma14="http://schemas.microsoft.com/office/mac/drawingml/2011/main" val="1"/>
            </a:ext>
          </a:extLst>
        </p:spPr>
        <p:txBody>
          <a:bodyPr tIns="91439" bIns="91439" anchor="ctr"/>
          <a:lstStyle/>
          <a:p>
            <a:r>
              <a:t>标题文本</a:t>
            </a:r>
          </a:p>
        </p:txBody>
      </p:sp>
      <p:sp>
        <p:nvSpPr>
          <p:cNvPr id="5" name="Shape 5"/>
          <p:cNvSpPr>
            <a:spLocks noGrp="1"/>
          </p:cNvSpPr>
          <p:nvPr>
            <p:ph type="body" idx="1"/>
          </p:nvPr>
        </p:nvSpPr>
        <p:spPr>
          <a:xfrm>
            <a:off x="609600" y="1600200"/>
            <a:ext cx="10972800" cy="5257800"/>
          </a:xfrm>
          <a:prstGeom prst="rect">
            <a:avLst/>
          </a:prstGeom>
          <a:ln w="25400">
            <a:miter lim="400000"/>
          </a:ln>
          <a:extLst>
            <a:ext uri="{C572A759-6A51-4108-AA02-DFA0A04FC94B}">
              <ma14:wrappingTextBoxFlag xmlns="" xmlns:ma14="http://schemas.microsoft.com/office/mac/drawingml/2011/main" val="1"/>
            </a:ext>
          </a:extLst>
        </p:spPr>
        <p:txBody>
          <a:bodyPr tIns="91439" bIns="91439"/>
          <a:lstStyle/>
          <a:p>
            <a:r>
              <a:t>正文级别 1</a:t>
            </a:r>
          </a:p>
          <a:p>
            <a:pPr lvl="1"/>
            <a:r>
              <a:t>正文级别 2</a:t>
            </a:r>
          </a:p>
          <a:p>
            <a:pPr lvl="2"/>
            <a:r>
              <a:t>正文级别 3</a:t>
            </a:r>
          </a:p>
          <a:p>
            <a:pPr lvl="3"/>
            <a:r>
              <a:t>正文级别 4</a:t>
            </a:r>
          </a:p>
          <a:p>
            <a:pPr lvl="4"/>
            <a:r>
              <a:t>正文级别 5</a:t>
            </a:r>
          </a:p>
        </p:txBody>
      </p:sp>
      <p:sp>
        <p:nvSpPr>
          <p:cNvPr id="6" name="Shape 6"/>
          <p:cNvSpPr>
            <a:spLocks noGrp="1"/>
          </p:cNvSpPr>
          <p:nvPr>
            <p:ph type="sldNum" sz="quarter" idx="2"/>
          </p:nvPr>
        </p:nvSpPr>
        <p:spPr>
          <a:xfrm>
            <a:off x="8365383" y="6171686"/>
            <a:ext cx="372217" cy="369330"/>
          </a:xfrm>
          <a:prstGeom prst="rect">
            <a:avLst/>
          </a:prstGeom>
          <a:ln w="25400">
            <a:miter lim="400000"/>
          </a:ln>
        </p:spPr>
        <p:txBody>
          <a:bodyPr wrap="none" tIns="91439" bIns="91439" anchor="ctr">
            <a:spAutoFit/>
          </a:bodyPr>
          <a:lstStyle>
            <a:lvl1pPr algn="r">
              <a:defRPr sz="1200"/>
            </a:lvl1pPr>
          </a:lstStyle>
          <a:p>
            <a:fld id="{86CB4B4D-7CA3-9044-876B-883B54F8677D}" type="slidenum">
              <a:t>‹#›</a:t>
            </a:fld>
            <a:endParaRPr/>
          </a:p>
        </p:txBody>
      </p:sp>
    </p:spTree>
    <p:extLst>
      <p:ext uri="{BB962C8B-B14F-4D97-AF65-F5344CB8AC3E}">
        <p14:creationId xmlns:p14="http://schemas.microsoft.com/office/powerpoint/2010/main" val="1480110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等线"/>
        </a:defRPr>
      </a:lvl1pPr>
      <a:lvl2pPr marL="495300" marR="0" indent="-266700" algn="l" defTabSz="914400" rtl="0" latinLnBrk="0">
        <a:lnSpc>
          <a:spcPct val="90000"/>
        </a:lnSpc>
        <a:spcBef>
          <a:spcPts val="10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等线"/>
        </a:defRPr>
      </a:lvl2pPr>
      <a:lvl3pPr marL="777240" marR="0" indent="-320040" algn="l" defTabSz="914400" rtl="0" latinLnBrk="0">
        <a:lnSpc>
          <a:spcPct val="90000"/>
        </a:lnSpc>
        <a:spcBef>
          <a:spcPts val="10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等线"/>
        </a:defRPr>
      </a:lvl3pPr>
      <a:lvl4pPr marL="1041400" marR="0" indent="-355600" algn="l" defTabSz="914400" rtl="0" latinLnBrk="0">
        <a:lnSpc>
          <a:spcPct val="90000"/>
        </a:lnSpc>
        <a:spcBef>
          <a:spcPts val="10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等线"/>
        </a:defRPr>
      </a:lvl4pPr>
      <a:lvl5pPr marL="1270000" marR="0" indent="-355600" algn="l" defTabSz="914400" rtl="0" latinLnBrk="0">
        <a:lnSpc>
          <a:spcPct val="90000"/>
        </a:lnSpc>
        <a:spcBef>
          <a:spcPts val="10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等线"/>
        </a:defRPr>
      </a:lvl5pPr>
      <a:lvl6pPr marL="1498600" marR="0" indent="-355600" algn="l" defTabSz="914400" rtl="0" latinLnBrk="0">
        <a:lnSpc>
          <a:spcPct val="90000"/>
        </a:lnSpc>
        <a:spcBef>
          <a:spcPts val="10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等线"/>
        </a:defRPr>
      </a:lvl6pPr>
      <a:lvl7pPr marL="1727200" marR="0" indent="-355600" algn="l" defTabSz="914400" rtl="0" latinLnBrk="0">
        <a:lnSpc>
          <a:spcPct val="90000"/>
        </a:lnSpc>
        <a:spcBef>
          <a:spcPts val="10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等线"/>
        </a:defRPr>
      </a:lvl7pPr>
      <a:lvl8pPr marL="1955800" marR="0" indent="-355600" algn="l" defTabSz="914400" rtl="0" latinLnBrk="0">
        <a:lnSpc>
          <a:spcPct val="90000"/>
        </a:lnSpc>
        <a:spcBef>
          <a:spcPts val="10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等线"/>
        </a:defRPr>
      </a:lvl8pPr>
      <a:lvl9pPr marL="2184400" marR="0" indent="-355600" algn="l" defTabSz="914400" rtl="0" latinLnBrk="0">
        <a:lnSpc>
          <a:spcPct val="90000"/>
        </a:lnSpc>
        <a:spcBef>
          <a:spcPts val="1000"/>
        </a:spcBef>
        <a:spcAft>
          <a:spcPts val="0"/>
        </a:spcAft>
        <a:buClrTx/>
        <a:buSzPct val="100000"/>
        <a:buFont typeface="Arial"/>
        <a:buChar char="•"/>
        <a:tabLst/>
        <a:defRPr sz="2800" b="1" i="0" u="none" strike="noStrike" cap="none" spc="0" baseline="0">
          <a:ln>
            <a:noFill/>
          </a:ln>
          <a:solidFill>
            <a:srgbClr val="000000"/>
          </a:solidFill>
          <a:uFillTx/>
          <a:latin typeface="+mj-lt"/>
          <a:ea typeface="+mj-ea"/>
          <a:cs typeface="+mj-cs"/>
          <a:sym typeface="等线"/>
        </a:defRPr>
      </a:lvl9pPr>
    </p:bodyStyle>
    <p:otherStyle>
      <a:lvl1pPr marL="0" marR="0" indent="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等线"/>
        </a:defRPr>
      </a:lvl1pPr>
      <a:lvl2pPr marL="0" marR="0" indent="2286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等线"/>
        </a:defRPr>
      </a:lvl2pPr>
      <a:lvl3pPr marL="0" marR="0" indent="4572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等线"/>
        </a:defRPr>
      </a:lvl3pPr>
      <a:lvl4pPr marL="0" marR="0" indent="6858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等线"/>
        </a:defRPr>
      </a:lvl4pPr>
      <a:lvl5pPr marL="0" marR="0" indent="9144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等线"/>
        </a:defRPr>
      </a:lvl5pPr>
      <a:lvl6pPr marL="0" marR="0" indent="11430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等线"/>
        </a:defRPr>
      </a:lvl6pPr>
      <a:lvl7pPr marL="0" marR="0" indent="13716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等线"/>
        </a:defRPr>
      </a:lvl7pPr>
      <a:lvl8pPr marL="0" marR="0" indent="16002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等线"/>
        </a:defRPr>
      </a:lvl8pPr>
      <a:lvl9pPr marL="0" marR="0" indent="1828800" algn="r"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6111" b="18889"/>
          <a:stretch/>
        </p:blipFill>
        <p:spPr>
          <a:xfrm>
            <a:off x="0" y="0"/>
            <a:ext cx="12192000" cy="6858000"/>
          </a:xfrm>
          <a:prstGeom prst="rect">
            <a:avLst/>
          </a:prstGeom>
        </p:spPr>
      </p:pic>
      <p:sp>
        <p:nvSpPr>
          <p:cNvPr id="3" name="矩形 2"/>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60413" y="3851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306763" y="3851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576763" y="3851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66763" y="14265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036763" y="14265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06763" y="1426515"/>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66763" y="49266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036763" y="49266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306763" y="49266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76763" y="49266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036763" y="59680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576763" y="5968060"/>
            <a:ext cx="504825" cy="504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24745" y="2265865"/>
            <a:ext cx="6760576" cy="923330"/>
          </a:xfrm>
          <a:prstGeom prst="rect">
            <a:avLst/>
          </a:prstGeom>
          <a:noFill/>
        </p:spPr>
        <p:txBody>
          <a:bodyPr wrap="square" rtlCol="0">
            <a:spAutoFit/>
          </a:bodyPr>
          <a:lstStyle/>
          <a:p>
            <a:r>
              <a:rPr lang="zh-CN" altLang="en-US" sz="5400" dirty="0" smtClean="0">
                <a:solidFill>
                  <a:srgbClr val="FFC000"/>
                </a:solidFill>
                <a:latin typeface="微软雅黑 Light" panose="020B0502040204020203" pitchFamily="34" charset="-122"/>
                <a:ea typeface="微软雅黑 Light" panose="020B0502040204020203" pitchFamily="34" charset="-122"/>
              </a:rPr>
              <a:t>智能创客</a:t>
            </a:r>
            <a:r>
              <a:rPr lang="zh-CN" altLang="en-US" sz="5400" smtClean="0">
                <a:solidFill>
                  <a:srgbClr val="FFC000"/>
                </a:solidFill>
                <a:latin typeface="微软雅黑 Light" panose="020B0502040204020203" pitchFamily="34" charset="-122"/>
                <a:ea typeface="微软雅黑 Light" panose="020B0502040204020203" pitchFamily="34" charset="-122"/>
              </a:rPr>
              <a:t>论坛第七期</a:t>
            </a:r>
            <a:endParaRPr lang="zh-CN" altLang="en-US" sz="5400" dirty="0">
              <a:solidFill>
                <a:srgbClr val="FFC000"/>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11148358" y="-323559"/>
            <a:ext cx="1210053" cy="1569660"/>
          </a:xfrm>
          <a:prstGeom prst="rect">
            <a:avLst/>
          </a:prstGeom>
          <a:noFill/>
        </p:spPr>
        <p:txBody>
          <a:bodyPr wrap="square" rtlCol="0">
            <a:spAutoFit/>
          </a:bodyPr>
          <a:lstStyle/>
          <a:p>
            <a:r>
              <a:rPr lang="zh-CN" altLang="en-US" sz="9600" b="1" dirty="0">
                <a:solidFill>
                  <a:srgbClr val="FFC000"/>
                </a:solidFill>
                <a:latin typeface="微软雅黑" panose="020B0503020204020204" pitchFamily="34" charset="-122"/>
                <a:ea typeface="微软雅黑" panose="020B0503020204020204" pitchFamily="34" charset="-122"/>
              </a:rPr>
              <a:t>┓</a:t>
            </a:r>
          </a:p>
        </p:txBody>
      </p:sp>
      <p:sp>
        <p:nvSpPr>
          <p:cNvPr id="20" name="直角三角形 19"/>
          <p:cNvSpPr/>
          <p:nvPr/>
        </p:nvSpPr>
        <p:spPr>
          <a:xfrm rot="16200000">
            <a:off x="10703306" y="5552437"/>
            <a:ext cx="1007578" cy="1007578"/>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306763" y="3379886"/>
            <a:ext cx="6760576" cy="923330"/>
          </a:xfrm>
          <a:prstGeom prst="rect">
            <a:avLst/>
          </a:prstGeom>
          <a:noFill/>
        </p:spPr>
        <p:txBody>
          <a:bodyPr wrap="square" rtlCol="0">
            <a:spAutoFit/>
          </a:bodyPr>
          <a:lstStyle/>
          <a:p>
            <a:r>
              <a:rPr lang="en-US" altLang="zh-CN" sz="5400" dirty="0" smtClean="0">
                <a:solidFill>
                  <a:schemeClr val="bg1"/>
                </a:solidFill>
                <a:latin typeface="微软雅黑 Light" panose="020B0502040204020203" pitchFamily="34" charset="-122"/>
                <a:ea typeface="微软雅黑 Light" panose="020B0502040204020203" pitchFamily="34" charset="-122"/>
              </a:rPr>
              <a:t>---</a:t>
            </a:r>
            <a:r>
              <a:rPr lang="zh-CN" altLang="en-US" sz="5400" dirty="0" smtClean="0">
                <a:solidFill>
                  <a:schemeClr val="bg1"/>
                </a:solidFill>
                <a:latin typeface="微软雅黑 Light" panose="020B0502040204020203" pitchFamily="34" charset="-122"/>
                <a:ea typeface="微软雅黑 Light" panose="020B0502040204020203" pitchFamily="34" charset="-122"/>
              </a:rPr>
              <a:t>花旗杯经验分享会</a:t>
            </a:r>
            <a:endParaRPr lang="zh-CN" altLang="en-US" sz="5400" dirty="0">
              <a:solidFill>
                <a:schemeClr val="bg1"/>
              </a:solidFill>
              <a:latin typeface="微软雅黑 Light" panose="020B0502040204020203" pitchFamily="34" charset="-122"/>
              <a:ea typeface="微软雅黑 Light" panose="020B0502040204020203" pitchFamily="34" charset="-122"/>
            </a:endParaRPr>
          </a:p>
        </p:txBody>
      </p:sp>
      <p:sp>
        <p:nvSpPr>
          <p:cNvPr id="22" name="文本框 21"/>
          <p:cNvSpPr txBox="1"/>
          <p:nvPr/>
        </p:nvSpPr>
        <p:spPr>
          <a:xfrm>
            <a:off x="4387782" y="4975283"/>
            <a:ext cx="6760576" cy="830997"/>
          </a:xfrm>
          <a:prstGeom prst="rect">
            <a:avLst/>
          </a:prstGeom>
          <a:noFill/>
        </p:spPr>
        <p:txBody>
          <a:bodyPr wrap="square" rtlCol="0">
            <a:spAutoFit/>
          </a:bodyPr>
          <a:lstStyle/>
          <a:p>
            <a:pPr algn="r"/>
            <a:r>
              <a:rPr lang="en-US" altLang="zh-CN" sz="2400" dirty="0" smtClean="0">
                <a:solidFill>
                  <a:srgbClr val="FFC000"/>
                </a:solidFill>
                <a:latin typeface="微软雅黑 Light" panose="020B0502040204020203" pitchFamily="34" charset="-122"/>
                <a:ea typeface="微软雅黑 Light" panose="020B0502040204020203" pitchFamily="34" charset="-122"/>
              </a:rPr>
              <a:t>By</a:t>
            </a:r>
            <a:r>
              <a:rPr lang="zh-CN" altLang="en-US" sz="2400" dirty="0" smtClean="0">
                <a:solidFill>
                  <a:srgbClr val="FFC000"/>
                </a:solidFill>
                <a:latin typeface="微软雅黑 Light" panose="020B0502040204020203" pitchFamily="34" charset="-122"/>
                <a:ea typeface="微软雅黑 Light" panose="020B0502040204020203" pitchFamily="34" charset="-122"/>
              </a:rPr>
              <a:t> 李振安 王珂</a:t>
            </a:r>
          </a:p>
          <a:p>
            <a:pPr algn="r"/>
            <a:r>
              <a:rPr lang="en-US" altLang="zh-CN" sz="2400" dirty="0" smtClean="0">
                <a:solidFill>
                  <a:schemeClr val="bg1"/>
                </a:solidFill>
                <a:latin typeface="微软雅黑 Light" panose="020B0502040204020203" pitchFamily="34" charset="-122"/>
                <a:ea typeface="微软雅黑 Light" panose="020B0502040204020203" pitchFamily="34" charset="-122"/>
              </a:rPr>
              <a:t>2017</a:t>
            </a:r>
            <a:r>
              <a:rPr lang="zh-CN" altLang="en-US" sz="2400" dirty="0" smtClean="0">
                <a:solidFill>
                  <a:schemeClr val="bg1"/>
                </a:solidFill>
                <a:latin typeface="微软雅黑 Light" panose="020B0502040204020203" pitchFamily="34" charset="-122"/>
                <a:ea typeface="微软雅黑 Light" panose="020B0502040204020203" pitchFamily="34" charset="-122"/>
              </a:rPr>
              <a:t>年</a:t>
            </a:r>
            <a:r>
              <a:rPr lang="en-US" altLang="zh-CN" sz="2400" dirty="0" smtClean="0">
                <a:solidFill>
                  <a:schemeClr val="bg1"/>
                </a:solidFill>
                <a:latin typeface="微软雅黑 Light" panose="020B0502040204020203" pitchFamily="34" charset="-122"/>
                <a:ea typeface="微软雅黑 Light" panose="020B0502040204020203" pitchFamily="34" charset="-122"/>
              </a:rPr>
              <a:t>12</a:t>
            </a:r>
            <a:r>
              <a:rPr lang="zh-CN" altLang="en-US" sz="2400" dirty="0" smtClean="0">
                <a:solidFill>
                  <a:schemeClr val="bg1"/>
                </a:solidFill>
                <a:latin typeface="微软雅黑 Light" panose="020B0502040204020203" pitchFamily="34" charset="-122"/>
                <a:ea typeface="微软雅黑 Light" panose="020B0502040204020203" pitchFamily="34" charset="-122"/>
              </a:rPr>
              <a:t>月</a:t>
            </a:r>
            <a:r>
              <a:rPr lang="en-US" altLang="zh-CN" sz="2400" dirty="0" smtClean="0">
                <a:solidFill>
                  <a:schemeClr val="bg1"/>
                </a:solidFill>
                <a:latin typeface="微软雅黑 Light" panose="020B0502040204020203" pitchFamily="34" charset="-122"/>
                <a:ea typeface="微软雅黑 Light" panose="020B0502040204020203" pitchFamily="34" charset="-122"/>
              </a:rPr>
              <a:t>6</a:t>
            </a:r>
            <a:r>
              <a:rPr lang="zh-CN" altLang="en-US" sz="2400" dirty="0" smtClean="0">
                <a:solidFill>
                  <a:schemeClr val="bg1"/>
                </a:solidFill>
                <a:latin typeface="微软雅黑 Light" panose="020B0502040204020203" pitchFamily="34" charset="-122"/>
                <a:ea typeface="微软雅黑 Light" panose="020B0502040204020203" pitchFamily="34" charset="-122"/>
              </a:rPr>
              <a:t>号</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6135234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00" y="533400"/>
            <a:ext cx="8928100" cy="5270500"/>
          </a:xfrm>
          <a:prstGeom prst="rect">
            <a:avLst/>
          </a:prstGeom>
        </p:spPr>
      </p:pic>
      <p:sp>
        <p:nvSpPr>
          <p:cNvPr id="3" name="文本框 2"/>
          <p:cNvSpPr txBox="1"/>
          <p:nvPr/>
        </p:nvSpPr>
        <p:spPr>
          <a:xfrm>
            <a:off x="6489158" y="2757464"/>
            <a:ext cx="4648200" cy="1200329"/>
          </a:xfrm>
          <a:prstGeom prst="rect">
            <a:avLst/>
          </a:prstGeom>
          <a:noFill/>
        </p:spPr>
        <p:txBody>
          <a:bodyPr wrap="square" rtlCol="0">
            <a:spAutoFit/>
          </a:bodyPr>
          <a:lstStyle/>
          <a:p>
            <a:r>
              <a:rPr lang="zh-CN" altLang="en-US" smtClean="0"/>
              <a:t>使用</a:t>
            </a:r>
            <a:r>
              <a:rPr lang="zh-CN" altLang="en-US" dirty="0"/>
              <a:t>支持向量机对</a:t>
            </a:r>
            <a:r>
              <a:rPr lang="en-US" altLang="zh-CN" dirty="0"/>
              <a:t>VWAP</a:t>
            </a:r>
            <a:r>
              <a:rPr lang="zh-CN" altLang="en-US" dirty="0"/>
              <a:t>算法进行动态化改进（实时预测交易量变化），并加入用户风险接受程度、股票流动性等指标，由此提出</a:t>
            </a:r>
            <a:r>
              <a:rPr lang="en-US" altLang="zh-CN" dirty="0"/>
              <a:t>A</a:t>
            </a:r>
            <a:r>
              <a:rPr lang="zh-CN" altLang="en-US" dirty="0"/>
              <a:t>股订单优化执行策略，以降低交易成本。</a:t>
            </a:r>
            <a:endParaRPr kumimoji="1" lang="zh-CN" altLang="en-US" dirty="0"/>
          </a:p>
        </p:txBody>
      </p:sp>
      <p:sp>
        <p:nvSpPr>
          <p:cNvPr id="5" name="文本框 4"/>
          <p:cNvSpPr txBox="1"/>
          <p:nvPr/>
        </p:nvSpPr>
        <p:spPr>
          <a:xfrm>
            <a:off x="5280173" y="1077567"/>
            <a:ext cx="1208985" cy="3770263"/>
          </a:xfrm>
          <a:prstGeom prst="rect">
            <a:avLst/>
          </a:prstGeom>
          <a:noFill/>
        </p:spPr>
        <p:txBody>
          <a:bodyPr wrap="none" rtlCol="0">
            <a:spAutoFit/>
          </a:bodyPr>
          <a:lstStyle/>
          <a:p>
            <a:pPr algn="ctr"/>
            <a:r>
              <a:rPr lang="en-US" altLang="zh-CN" sz="23900" dirty="0">
                <a:latin typeface="微软雅黑" panose="020B0503020204020204" pitchFamily="34" charset="-122"/>
                <a:ea typeface="微软雅黑" panose="020B0503020204020204" pitchFamily="34" charset="-122"/>
              </a:rPr>
              <a:t>[</a:t>
            </a:r>
            <a:endParaRPr lang="zh-CN" altLang="en-US" sz="23900" dirty="0">
              <a:latin typeface="微软雅黑" panose="020B0503020204020204" pitchFamily="34" charset="-122"/>
              <a:ea typeface="微软雅黑" panose="020B0503020204020204" pitchFamily="34" charset="-122"/>
            </a:endParaRPr>
          </a:p>
        </p:txBody>
      </p:sp>
      <p:sp>
        <p:nvSpPr>
          <p:cNvPr id="6" name="文本框 5"/>
          <p:cNvSpPr txBox="1"/>
          <p:nvPr/>
        </p:nvSpPr>
        <p:spPr>
          <a:xfrm rot="10800000">
            <a:off x="10574989" y="1472498"/>
            <a:ext cx="1208985" cy="3770263"/>
          </a:xfrm>
          <a:prstGeom prst="rect">
            <a:avLst/>
          </a:prstGeom>
          <a:noFill/>
        </p:spPr>
        <p:txBody>
          <a:bodyPr wrap="none" rtlCol="0">
            <a:spAutoFit/>
          </a:bodyPr>
          <a:lstStyle/>
          <a:p>
            <a:pPr algn="ctr"/>
            <a:r>
              <a:rPr lang="en-US" altLang="zh-CN" sz="23900" dirty="0">
                <a:latin typeface="微软雅黑" panose="020B0503020204020204" pitchFamily="34" charset="-122"/>
                <a:ea typeface="微软雅黑" panose="020B0503020204020204" pitchFamily="34" charset="-122"/>
              </a:rPr>
              <a:t>[</a:t>
            </a:r>
            <a:endParaRPr lang="zh-CN" altLang="en-US" sz="23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1612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33" y="1077709"/>
            <a:ext cx="11146382" cy="4729724"/>
          </a:xfrm>
          <a:prstGeom prst="rect">
            <a:avLst/>
          </a:prstGeom>
        </p:spPr>
      </p:pic>
    </p:spTree>
    <p:extLst>
      <p:ext uri="{BB962C8B-B14F-4D97-AF65-F5344CB8AC3E}">
        <p14:creationId xmlns:p14="http://schemas.microsoft.com/office/powerpoint/2010/main" val="691473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85799" y="574675"/>
            <a:ext cx="10820402" cy="5708650"/>
            <a:chOff x="685799" y="760412"/>
            <a:chExt cx="10820402" cy="5708650"/>
          </a:xfrm>
        </p:grpSpPr>
        <p:pic>
          <p:nvPicPr>
            <p:cNvPr id="64" name="图片 63"/>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1585" b="18889"/>
            <a:stretch/>
          </p:blipFill>
          <p:spPr>
            <a:xfrm>
              <a:off x="695325" y="770823"/>
              <a:ext cx="10810876" cy="5687828"/>
            </a:xfrm>
            <a:prstGeom prst="rect">
              <a:avLst/>
            </a:prstGeom>
          </p:spPr>
        </p:pic>
        <p:sp>
          <p:nvSpPr>
            <p:cNvPr id="65" name="矩形 64"/>
            <p:cNvSpPr/>
            <p:nvPr/>
          </p:nvSpPr>
          <p:spPr>
            <a:xfrm>
              <a:off x="685799" y="760412"/>
              <a:ext cx="10820402" cy="5708650"/>
            </a:xfrm>
            <a:prstGeom prst="rect">
              <a:avLst/>
            </a:prstGeom>
            <a:gradFill flip="none" rotWithShape="1">
              <a:gsLst>
                <a:gs pos="0">
                  <a:schemeClr val="bg1">
                    <a:alpha val="85000"/>
                  </a:schemeClr>
                </a:gs>
                <a:gs pos="79000">
                  <a:schemeClr val="bg1">
                    <a:lumMod val="95000"/>
                  </a:schemeClr>
                </a:gs>
                <a:gs pos="100000">
                  <a:schemeClr val="bg1">
                    <a:lumMod val="95000"/>
                  </a:scheme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942975" y="1243041"/>
            <a:ext cx="5461752" cy="1107996"/>
          </a:xfrm>
          <a:prstGeom prst="rect">
            <a:avLst/>
          </a:prstGeom>
          <a:noFill/>
        </p:spPr>
        <p:txBody>
          <a:bodyPr wrap="none" rtlCol="0">
            <a:spAutoFit/>
          </a:bodyPr>
          <a:lstStyle/>
          <a:p>
            <a:r>
              <a:rPr lang="en-US" altLang="zh-CN" sz="6600" b="1" dirty="0" smtClean="0">
                <a:latin typeface="微软雅黑" panose="020B0503020204020204" pitchFamily="34" charset="-122"/>
                <a:ea typeface="微软雅黑" panose="020B0503020204020204" pitchFamily="34" charset="-122"/>
              </a:rPr>
              <a:t>20</a:t>
            </a:r>
            <a:r>
              <a:rPr lang="zh-CN" altLang="en-US" sz="6600" b="1" dirty="0" smtClean="0">
                <a:latin typeface="微软雅黑" panose="020B0503020204020204" pitchFamily="34" charset="-122"/>
                <a:ea typeface="微软雅黑" panose="020B0503020204020204" pitchFamily="34" charset="-122"/>
              </a:rPr>
              <a:t>强</a:t>
            </a:r>
            <a:r>
              <a:rPr lang="zh-CN" altLang="en-US" sz="6600" b="1" dirty="0" smtClean="0">
                <a:solidFill>
                  <a:srgbClr val="FFC000"/>
                </a:solidFill>
                <a:latin typeface="微软雅黑" panose="020B0503020204020204" pitchFamily="34" charset="-122"/>
                <a:ea typeface="微软雅黑" panose="020B0503020204020204" pitchFamily="34" charset="-122"/>
              </a:rPr>
              <a:t>作品分类</a:t>
            </a:r>
            <a:endParaRPr lang="en-US" altLang="zh-CN" sz="6600" b="1" dirty="0">
              <a:solidFill>
                <a:srgbClr val="FFC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97300" y="2693937"/>
            <a:ext cx="8016399" cy="2677656"/>
          </a:xfrm>
          <a:prstGeom prst="rect">
            <a:avLst/>
          </a:prstGeom>
          <a:noFill/>
        </p:spPr>
        <p:txBody>
          <a:bodyPr wrap="square" rtlCol="0">
            <a:spAutoFit/>
          </a:bodyPr>
          <a:lstStyle/>
          <a:p>
            <a:pPr marL="457200" indent="-457200">
              <a:buFont typeface="Wingdings" charset="2"/>
              <a:buChar char="ü"/>
            </a:pPr>
            <a:r>
              <a:rPr lang="zh-CN" altLang="en-US" sz="2800" dirty="0" smtClean="0"/>
              <a:t>投资策略</a:t>
            </a:r>
          </a:p>
          <a:p>
            <a:pPr marL="457200" indent="-457200">
              <a:buFont typeface="Wingdings" charset="2"/>
              <a:buChar char="ü"/>
            </a:pPr>
            <a:r>
              <a:rPr lang="zh-CN" altLang="en-US" sz="2800" dirty="0" smtClean="0"/>
              <a:t>交易平台</a:t>
            </a:r>
          </a:p>
          <a:p>
            <a:pPr marL="457200" indent="-457200">
              <a:buFont typeface="Wingdings" charset="2"/>
              <a:buChar char="ü"/>
            </a:pPr>
            <a:r>
              <a:rPr lang="zh-CN" altLang="en-US" sz="2800" dirty="0" smtClean="0"/>
              <a:t>投资管理</a:t>
            </a:r>
          </a:p>
          <a:p>
            <a:pPr marL="457200" indent="-457200">
              <a:buFont typeface="Wingdings" charset="2"/>
              <a:buChar char="ü"/>
            </a:pPr>
            <a:r>
              <a:rPr lang="zh-CN" altLang="en-US" sz="2800" dirty="0" smtClean="0"/>
              <a:t>财务管理</a:t>
            </a:r>
          </a:p>
          <a:p>
            <a:pPr marL="457200" indent="-457200">
              <a:buFont typeface="Wingdings" charset="2"/>
              <a:buChar char="ü"/>
            </a:pPr>
            <a:r>
              <a:rPr lang="zh-CN" altLang="en-US" sz="2800" dirty="0" smtClean="0"/>
              <a:t>银行</a:t>
            </a:r>
          </a:p>
          <a:p>
            <a:pPr marL="457200" indent="-457200">
              <a:buFont typeface="Wingdings" charset="2"/>
              <a:buChar char="ü"/>
            </a:pPr>
            <a:r>
              <a:rPr lang="zh-CN" altLang="en-US" sz="2800" dirty="0" smtClean="0"/>
              <a:t>区块链</a:t>
            </a:r>
            <a:endParaRPr lang="en-US" altLang="zh-CN" sz="2800"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4951" y="2693937"/>
            <a:ext cx="7289800" cy="2578100"/>
          </a:xfrm>
          <a:prstGeom prst="rect">
            <a:avLst/>
          </a:prstGeom>
        </p:spPr>
      </p:pic>
    </p:spTree>
    <p:extLst>
      <p:ext uri="{BB962C8B-B14F-4D97-AF65-F5344CB8AC3E}">
        <p14:creationId xmlns:p14="http://schemas.microsoft.com/office/powerpoint/2010/main" val="67530402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85799" y="574675"/>
            <a:ext cx="10820402" cy="5708650"/>
            <a:chOff x="685799" y="760412"/>
            <a:chExt cx="10820402" cy="5708650"/>
          </a:xfrm>
        </p:grpSpPr>
        <p:pic>
          <p:nvPicPr>
            <p:cNvPr id="64" name="图片 63"/>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1585" b="18889"/>
            <a:stretch/>
          </p:blipFill>
          <p:spPr>
            <a:xfrm>
              <a:off x="695325" y="770823"/>
              <a:ext cx="10810876" cy="5687828"/>
            </a:xfrm>
            <a:prstGeom prst="rect">
              <a:avLst/>
            </a:prstGeom>
          </p:spPr>
        </p:pic>
        <p:sp>
          <p:nvSpPr>
            <p:cNvPr id="65" name="矩形 64"/>
            <p:cNvSpPr/>
            <p:nvPr/>
          </p:nvSpPr>
          <p:spPr>
            <a:xfrm>
              <a:off x="685799" y="760412"/>
              <a:ext cx="10820402" cy="5708650"/>
            </a:xfrm>
            <a:prstGeom prst="rect">
              <a:avLst/>
            </a:prstGeom>
            <a:gradFill flip="none" rotWithShape="1">
              <a:gsLst>
                <a:gs pos="0">
                  <a:schemeClr val="bg1">
                    <a:alpha val="85000"/>
                  </a:schemeClr>
                </a:gs>
                <a:gs pos="79000">
                  <a:schemeClr val="bg1">
                    <a:lumMod val="95000"/>
                  </a:schemeClr>
                </a:gs>
                <a:gs pos="100000">
                  <a:schemeClr val="bg1">
                    <a:lumMod val="95000"/>
                  </a:scheme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942975" y="1243041"/>
            <a:ext cx="5461752" cy="1107996"/>
          </a:xfrm>
          <a:prstGeom prst="rect">
            <a:avLst/>
          </a:prstGeom>
          <a:noFill/>
        </p:spPr>
        <p:txBody>
          <a:bodyPr wrap="none" rtlCol="0">
            <a:spAutoFit/>
          </a:bodyPr>
          <a:lstStyle/>
          <a:p>
            <a:r>
              <a:rPr lang="en-US" altLang="zh-CN" sz="6600" b="1" dirty="0" smtClean="0">
                <a:latin typeface="微软雅黑" panose="020B0503020204020204" pitchFamily="34" charset="-122"/>
                <a:ea typeface="微软雅黑" panose="020B0503020204020204" pitchFamily="34" charset="-122"/>
              </a:rPr>
              <a:t>20</a:t>
            </a:r>
            <a:r>
              <a:rPr lang="zh-CN" altLang="en-US" sz="6600" b="1" dirty="0" smtClean="0">
                <a:latin typeface="微软雅黑" panose="020B0503020204020204" pitchFamily="34" charset="-122"/>
                <a:ea typeface="微软雅黑" panose="020B0503020204020204" pitchFamily="34" charset="-122"/>
              </a:rPr>
              <a:t>强</a:t>
            </a:r>
            <a:r>
              <a:rPr lang="zh-CN" altLang="en-US" sz="6600" b="1" dirty="0" smtClean="0">
                <a:solidFill>
                  <a:srgbClr val="FFC000"/>
                </a:solidFill>
                <a:latin typeface="微软雅黑" panose="020B0503020204020204" pitchFamily="34" charset="-122"/>
                <a:ea typeface="微软雅黑" panose="020B0503020204020204" pitchFamily="34" charset="-122"/>
              </a:rPr>
              <a:t>作品分类</a:t>
            </a:r>
            <a:endParaRPr lang="en-US" altLang="zh-CN" sz="6600" b="1" dirty="0">
              <a:solidFill>
                <a:srgbClr val="FFC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97300" y="2693937"/>
            <a:ext cx="8016399" cy="2677656"/>
          </a:xfrm>
          <a:prstGeom prst="rect">
            <a:avLst/>
          </a:prstGeom>
          <a:noFill/>
        </p:spPr>
        <p:txBody>
          <a:bodyPr wrap="square" rtlCol="0">
            <a:spAutoFit/>
          </a:bodyPr>
          <a:lstStyle/>
          <a:p>
            <a:pPr marL="457200" indent="-457200">
              <a:buFont typeface="Wingdings" charset="2"/>
              <a:buChar char="ü"/>
            </a:pPr>
            <a:r>
              <a:rPr lang="zh-CN" altLang="en-US" sz="2800" dirty="0" smtClean="0"/>
              <a:t>投资策略</a:t>
            </a:r>
          </a:p>
          <a:p>
            <a:pPr marL="457200" indent="-457200">
              <a:buFont typeface="Wingdings" charset="2"/>
              <a:buChar char="ü"/>
            </a:pPr>
            <a:r>
              <a:rPr lang="zh-CN" altLang="en-US" sz="2800" dirty="0" smtClean="0"/>
              <a:t>交易平台</a:t>
            </a:r>
          </a:p>
          <a:p>
            <a:pPr marL="457200" indent="-457200">
              <a:buFont typeface="Wingdings" charset="2"/>
              <a:buChar char="ü"/>
            </a:pPr>
            <a:r>
              <a:rPr lang="zh-CN" altLang="en-US" sz="2800" dirty="0" smtClean="0"/>
              <a:t>投资管理</a:t>
            </a:r>
          </a:p>
          <a:p>
            <a:pPr marL="457200" indent="-457200">
              <a:buFont typeface="Wingdings" charset="2"/>
              <a:buChar char="ü"/>
            </a:pPr>
            <a:r>
              <a:rPr lang="zh-CN" altLang="en-US" sz="2800" dirty="0" smtClean="0"/>
              <a:t>财务管理</a:t>
            </a:r>
          </a:p>
          <a:p>
            <a:pPr marL="457200" indent="-457200">
              <a:buFont typeface="Wingdings" charset="2"/>
              <a:buChar char="ü"/>
            </a:pPr>
            <a:r>
              <a:rPr lang="zh-CN" altLang="en-US" sz="2800" dirty="0" smtClean="0"/>
              <a:t>银行</a:t>
            </a:r>
          </a:p>
          <a:p>
            <a:pPr marL="457200" indent="-457200">
              <a:buFont typeface="Wingdings" charset="2"/>
              <a:buChar char="ü"/>
            </a:pPr>
            <a:r>
              <a:rPr lang="zh-CN" altLang="en-US" sz="2800" dirty="0" smtClean="0"/>
              <a:t>区块链</a:t>
            </a:r>
            <a:endParaRPr lang="en-US" altLang="zh-CN" sz="2800"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400" y="2889792"/>
            <a:ext cx="7026273" cy="2285945"/>
          </a:xfrm>
          <a:prstGeom prst="rect">
            <a:avLst/>
          </a:prstGeom>
        </p:spPr>
      </p:pic>
    </p:spTree>
    <p:extLst>
      <p:ext uri="{BB962C8B-B14F-4D97-AF65-F5344CB8AC3E}">
        <p14:creationId xmlns:p14="http://schemas.microsoft.com/office/powerpoint/2010/main" val="214600694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85799" y="574675"/>
            <a:ext cx="10820402" cy="5708650"/>
            <a:chOff x="685799" y="760412"/>
            <a:chExt cx="10820402" cy="5708650"/>
          </a:xfrm>
        </p:grpSpPr>
        <p:pic>
          <p:nvPicPr>
            <p:cNvPr id="64" name="图片 63"/>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1585" b="18889"/>
            <a:stretch/>
          </p:blipFill>
          <p:spPr>
            <a:xfrm>
              <a:off x="695325" y="770823"/>
              <a:ext cx="10810876" cy="5687828"/>
            </a:xfrm>
            <a:prstGeom prst="rect">
              <a:avLst/>
            </a:prstGeom>
          </p:spPr>
        </p:pic>
        <p:sp>
          <p:nvSpPr>
            <p:cNvPr id="65" name="矩形 64"/>
            <p:cNvSpPr/>
            <p:nvPr/>
          </p:nvSpPr>
          <p:spPr>
            <a:xfrm>
              <a:off x="685799" y="760412"/>
              <a:ext cx="10820402" cy="5708650"/>
            </a:xfrm>
            <a:prstGeom prst="rect">
              <a:avLst/>
            </a:prstGeom>
            <a:gradFill flip="none" rotWithShape="1">
              <a:gsLst>
                <a:gs pos="0">
                  <a:schemeClr val="bg1">
                    <a:alpha val="85000"/>
                  </a:schemeClr>
                </a:gs>
                <a:gs pos="79000">
                  <a:schemeClr val="bg1">
                    <a:lumMod val="95000"/>
                  </a:schemeClr>
                </a:gs>
                <a:gs pos="100000">
                  <a:schemeClr val="bg1">
                    <a:lumMod val="95000"/>
                  </a:scheme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942975" y="1243041"/>
            <a:ext cx="5461752" cy="1107996"/>
          </a:xfrm>
          <a:prstGeom prst="rect">
            <a:avLst/>
          </a:prstGeom>
          <a:noFill/>
        </p:spPr>
        <p:txBody>
          <a:bodyPr wrap="none" rtlCol="0">
            <a:spAutoFit/>
          </a:bodyPr>
          <a:lstStyle/>
          <a:p>
            <a:r>
              <a:rPr lang="en-US" altLang="zh-CN" sz="6600" b="1" dirty="0" smtClean="0">
                <a:latin typeface="微软雅黑" panose="020B0503020204020204" pitchFamily="34" charset="-122"/>
                <a:ea typeface="微软雅黑" panose="020B0503020204020204" pitchFamily="34" charset="-122"/>
              </a:rPr>
              <a:t>20</a:t>
            </a:r>
            <a:r>
              <a:rPr lang="zh-CN" altLang="en-US" sz="6600" b="1" dirty="0" smtClean="0">
                <a:latin typeface="微软雅黑" panose="020B0503020204020204" pitchFamily="34" charset="-122"/>
                <a:ea typeface="微软雅黑" panose="020B0503020204020204" pitchFamily="34" charset="-122"/>
              </a:rPr>
              <a:t>强</a:t>
            </a:r>
            <a:r>
              <a:rPr lang="zh-CN" altLang="en-US" sz="6600" b="1" dirty="0" smtClean="0">
                <a:solidFill>
                  <a:srgbClr val="FFC000"/>
                </a:solidFill>
                <a:latin typeface="微软雅黑" panose="020B0503020204020204" pitchFamily="34" charset="-122"/>
                <a:ea typeface="微软雅黑" panose="020B0503020204020204" pitchFamily="34" charset="-122"/>
              </a:rPr>
              <a:t>作品分类</a:t>
            </a:r>
            <a:endParaRPr lang="en-US" altLang="zh-CN" sz="6600" b="1" dirty="0">
              <a:solidFill>
                <a:srgbClr val="FFC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97300" y="2693937"/>
            <a:ext cx="8016399" cy="2677656"/>
          </a:xfrm>
          <a:prstGeom prst="rect">
            <a:avLst/>
          </a:prstGeom>
          <a:noFill/>
        </p:spPr>
        <p:txBody>
          <a:bodyPr wrap="square" rtlCol="0">
            <a:spAutoFit/>
          </a:bodyPr>
          <a:lstStyle/>
          <a:p>
            <a:pPr marL="457200" indent="-457200">
              <a:buFont typeface="Wingdings" charset="2"/>
              <a:buChar char="ü"/>
            </a:pPr>
            <a:r>
              <a:rPr lang="zh-CN" altLang="en-US" sz="2800" dirty="0" smtClean="0"/>
              <a:t>投资策略</a:t>
            </a:r>
          </a:p>
          <a:p>
            <a:pPr marL="457200" indent="-457200">
              <a:buFont typeface="Wingdings" charset="2"/>
              <a:buChar char="ü"/>
            </a:pPr>
            <a:r>
              <a:rPr lang="zh-CN" altLang="en-US" sz="2800" dirty="0" smtClean="0"/>
              <a:t>交易平台</a:t>
            </a:r>
          </a:p>
          <a:p>
            <a:pPr marL="457200" indent="-457200">
              <a:buFont typeface="Wingdings" charset="2"/>
              <a:buChar char="ü"/>
            </a:pPr>
            <a:r>
              <a:rPr lang="zh-CN" altLang="en-US" sz="2800" dirty="0" smtClean="0"/>
              <a:t>投资管理</a:t>
            </a:r>
          </a:p>
          <a:p>
            <a:pPr marL="457200" indent="-457200">
              <a:buFont typeface="Wingdings" charset="2"/>
              <a:buChar char="ü"/>
            </a:pPr>
            <a:r>
              <a:rPr lang="zh-CN" altLang="en-US" sz="2800" dirty="0" smtClean="0"/>
              <a:t>财务管理</a:t>
            </a:r>
          </a:p>
          <a:p>
            <a:pPr marL="457200" indent="-457200">
              <a:buFont typeface="Wingdings" charset="2"/>
              <a:buChar char="ü"/>
            </a:pPr>
            <a:r>
              <a:rPr lang="zh-CN" altLang="en-US" sz="2800" dirty="0" smtClean="0"/>
              <a:t>银行</a:t>
            </a:r>
          </a:p>
          <a:p>
            <a:pPr marL="457200" indent="-457200">
              <a:buFont typeface="Wingdings" charset="2"/>
              <a:buChar char="ü"/>
            </a:pPr>
            <a:r>
              <a:rPr lang="zh-CN" altLang="en-US" sz="2800" dirty="0" smtClean="0"/>
              <a:t>区块链</a:t>
            </a:r>
            <a:endParaRPr lang="en-US" altLang="zh-CN" sz="2800"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800" y="3059746"/>
            <a:ext cx="6946900" cy="1946037"/>
          </a:xfrm>
          <a:prstGeom prst="rect">
            <a:avLst/>
          </a:prstGeom>
        </p:spPr>
      </p:pic>
    </p:spTree>
    <p:extLst>
      <p:ext uri="{BB962C8B-B14F-4D97-AF65-F5344CB8AC3E}">
        <p14:creationId xmlns:p14="http://schemas.microsoft.com/office/powerpoint/2010/main" val="54490682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85799" y="574675"/>
            <a:ext cx="10820402" cy="5708650"/>
            <a:chOff x="685799" y="760412"/>
            <a:chExt cx="10820402" cy="5708650"/>
          </a:xfrm>
        </p:grpSpPr>
        <p:pic>
          <p:nvPicPr>
            <p:cNvPr id="64" name="图片 63"/>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1585" b="18889"/>
            <a:stretch/>
          </p:blipFill>
          <p:spPr>
            <a:xfrm>
              <a:off x="695325" y="770823"/>
              <a:ext cx="10810876" cy="5687828"/>
            </a:xfrm>
            <a:prstGeom prst="rect">
              <a:avLst/>
            </a:prstGeom>
          </p:spPr>
        </p:pic>
        <p:sp>
          <p:nvSpPr>
            <p:cNvPr id="65" name="矩形 64"/>
            <p:cNvSpPr/>
            <p:nvPr/>
          </p:nvSpPr>
          <p:spPr>
            <a:xfrm>
              <a:off x="685799" y="760412"/>
              <a:ext cx="10820402" cy="5708650"/>
            </a:xfrm>
            <a:prstGeom prst="rect">
              <a:avLst/>
            </a:prstGeom>
            <a:gradFill flip="none" rotWithShape="1">
              <a:gsLst>
                <a:gs pos="0">
                  <a:schemeClr val="bg1">
                    <a:alpha val="85000"/>
                  </a:schemeClr>
                </a:gs>
                <a:gs pos="79000">
                  <a:schemeClr val="bg1">
                    <a:lumMod val="95000"/>
                  </a:schemeClr>
                </a:gs>
                <a:gs pos="100000">
                  <a:schemeClr val="bg1">
                    <a:lumMod val="95000"/>
                  </a:schemeClr>
                </a:gs>
              </a:gsLst>
              <a:lin ang="81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942975" y="1243041"/>
            <a:ext cx="5461752" cy="1107996"/>
          </a:xfrm>
          <a:prstGeom prst="rect">
            <a:avLst/>
          </a:prstGeom>
          <a:noFill/>
        </p:spPr>
        <p:txBody>
          <a:bodyPr wrap="none" rtlCol="0">
            <a:spAutoFit/>
          </a:bodyPr>
          <a:lstStyle/>
          <a:p>
            <a:r>
              <a:rPr lang="en-US" altLang="zh-CN" sz="6600" b="1" dirty="0" smtClean="0">
                <a:latin typeface="微软雅黑" panose="020B0503020204020204" pitchFamily="34" charset="-122"/>
                <a:ea typeface="微软雅黑" panose="020B0503020204020204" pitchFamily="34" charset="-122"/>
              </a:rPr>
              <a:t>20</a:t>
            </a:r>
            <a:r>
              <a:rPr lang="zh-CN" altLang="en-US" sz="6600" b="1" dirty="0" smtClean="0">
                <a:latin typeface="微软雅黑" panose="020B0503020204020204" pitchFamily="34" charset="-122"/>
                <a:ea typeface="微软雅黑" panose="020B0503020204020204" pitchFamily="34" charset="-122"/>
              </a:rPr>
              <a:t>强</a:t>
            </a:r>
            <a:r>
              <a:rPr lang="zh-CN" altLang="en-US" sz="6600" b="1" dirty="0" smtClean="0">
                <a:solidFill>
                  <a:srgbClr val="FFC000"/>
                </a:solidFill>
                <a:latin typeface="微软雅黑" panose="020B0503020204020204" pitchFamily="34" charset="-122"/>
                <a:ea typeface="微软雅黑" panose="020B0503020204020204" pitchFamily="34" charset="-122"/>
              </a:rPr>
              <a:t>作品分类</a:t>
            </a:r>
            <a:endParaRPr lang="en-US" altLang="zh-CN" sz="6600" b="1" dirty="0">
              <a:solidFill>
                <a:srgbClr val="FFC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897300" y="2693937"/>
            <a:ext cx="8016399" cy="2677656"/>
          </a:xfrm>
          <a:prstGeom prst="rect">
            <a:avLst/>
          </a:prstGeom>
          <a:noFill/>
        </p:spPr>
        <p:txBody>
          <a:bodyPr wrap="square" rtlCol="0">
            <a:spAutoFit/>
          </a:bodyPr>
          <a:lstStyle/>
          <a:p>
            <a:pPr marL="457200" indent="-457200">
              <a:buFont typeface="Wingdings" charset="2"/>
              <a:buChar char="ü"/>
            </a:pPr>
            <a:r>
              <a:rPr lang="zh-CN" altLang="en-US" sz="2800" dirty="0" smtClean="0"/>
              <a:t>投资策略</a:t>
            </a:r>
          </a:p>
          <a:p>
            <a:pPr marL="457200" indent="-457200">
              <a:buFont typeface="Wingdings" charset="2"/>
              <a:buChar char="ü"/>
            </a:pPr>
            <a:r>
              <a:rPr lang="zh-CN" altLang="en-US" sz="2800" dirty="0" smtClean="0"/>
              <a:t>交易平台</a:t>
            </a:r>
          </a:p>
          <a:p>
            <a:pPr marL="457200" indent="-457200">
              <a:buFont typeface="Wingdings" charset="2"/>
              <a:buChar char="ü"/>
            </a:pPr>
            <a:r>
              <a:rPr lang="zh-CN" altLang="en-US" sz="2800" dirty="0" smtClean="0"/>
              <a:t>投资管理</a:t>
            </a:r>
          </a:p>
          <a:p>
            <a:pPr marL="457200" indent="-457200">
              <a:buFont typeface="Wingdings" charset="2"/>
              <a:buChar char="ü"/>
            </a:pPr>
            <a:r>
              <a:rPr lang="zh-CN" altLang="en-US" sz="2800" dirty="0" smtClean="0"/>
              <a:t>财务管理</a:t>
            </a:r>
          </a:p>
          <a:p>
            <a:pPr marL="457200" indent="-457200">
              <a:buFont typeface="Wingdings" charset="2"/>
              <a:buChar char="ü"/>
            </a:pPr>
            <a:r>
              <a:rPr lang="zh-CN" altLang="en-US" sz="2800" dirty="0" smtClean="0"/>
              <a:t>银行</a:t>
            </a:r>
          </a:p>
          <a:p>
            <a:pPr marL="457200" indent="-457200">
              <a:buFont typeface="Wingdings" charset="2"/>
              <a:buChar char="ü"/>
            </a:pPr>
            <a:r>
              <a:rPr lang="zh-CN" altLang="en-US" sz="2800" dirty="0" smtClean="0"/>
              <a:t>区块链</a:t>
            </a:r>
            <a:endParaRPr lang="en-US" altLang="zh-CN" sz="2800"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8950" y="2351037"/>
            <a:ext cx="5111000" cy="3669436"/>
          </a:xfrm>
          <a:prstGeom prst="rect">
            <a:avLst/>
          </a:prstGeom>
        </p:spPr>
      </p:pic>
    </p:spTree>
    <p:extLst>
      <p:ext uri="{BB962C8B-B14F-4D97-AF65-F5344CB8AC3E}">
        <p14:creationId xmlns:p14="http://schemas.microsoft.com/office/powerpoint/2010/main" val="186363102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31093" y="644272"/>
            <a:ext cx="3532257" cy="35322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792830" y="-1082278"/>
            <a:ext cx="9341019" cy="11079956"/>
          </a:xfrm>
          <a:prstGeom prst="rect">
            <a:avLst/>
          </a:prstGeom>
          <a:noFill/>
        </p:spPr>
        <p:txBody>
          <a:bodyPr wrap="none" rtlCol="0">
            <a:spAutoFit/>
          </a:bodyPr>
          <a:lstStyle/>
          <a:p>
            <a:r>
              <a:rPr lang="zh-CN" altLang="en-US" sz="71400" dirty="0">
                <a:solidFill>
                  <a:schemeClr val="bg1">
                    <a:lumMod val="95000"/>
                  </a:schemeClr>
                </a:solidFill>
                <a:latin typeface="华文细黑" panose="02010600040101010101" pitchFamily="2" charset="-122"/>
                <a:ea typeface="华文细黑" panose="02010600040101010101" pitchFamily="2" charset="-122"/>
              </a:rPr>
              <a:t>”</a:t>
            </a:r>
          </a:p>
        </p:txBody>
      </p:sp>
      <p:sp>
        <p:nvSpPr>
          <p:cNvPr id="6" name="文本框 5"/>
          <p:cNvSpPr txBox="1"/>
          <p:nvPr/>
        </p:nvSpPr>
        <p:spPr>
          <a:xfrm>
            <a:off x="5830963" y="4795083"/>
            <a:ext cx="6361037" cy="1107996"/>
          </a:xfrm>
          <a:prstGeom prst="rect">
            <a:avLst/>
          </a:prstGeom>
          <a:noFill/>
        </p:spPr>
        <p:txBody>
          <a:bodyPr wrap="none" rtlCol="0">
            <a:spAutoFit/>
          </a:bodyPr>
          <a:lstStyle/>
          <a:p>
            <a:r>
              <a:rPr lang="zh-CN" altLang="en-US" sz="6600" dirty="0" smtClean="0">
                <a:latin typeface="微软雅黑 Light" panose="020B0502040204020203" pitchFamily="34" charset="-122"/>
                <a:ea typeface="微软雅黑 Light" panose="020B0502040204020203" pitchFamily="34" charset="-122"/>
              </a:rPr>
              <a:t>花旗杯</a:t>
            </a:r>
            <a:r>
              <a:rPr lang="en-US" altLang="zh-CN" sz="6600" b="1" dirty="0" smtClean="0">
                <a:latin typeface="微软雅黑" panose="020B0503020204020204" pitchFamily="34" charset="-122"/>
                <a:ea typeface="微软雅黑" panose="020B0503020204020204" pitchFamily="34" charset="-122"/>
              </a:rPr>
              <a:t> </a:t>
            </a:r>
            <a:r>
              <a:rPr lang="zh-CN" altLang="en-US" sz="6600" b="1" dirty="0" smtClean="0">
                <a:solidFill>
                  <a:srgbClr val="FFC000"/>
                </a:solidFill>
                <a:latin typeface="微软雅黑" panose="020B0503020204020204" pitchFamily="34" charset="-122"/>
                <a:ea typeface="微软雅黑" panose="020B0503020204020204" pitchFamily="34" charset="-122"/>
              </a:rPr>
              <a:t>经验分享</a:t>
            </a:r>
            <a:endParaRPr lang="zh-CN" altLang="en-US" sz="6600" dirty="0">
              <a:solidFill>
                <a:srgbClr val="FFC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5211981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文本框 193"/>
          <p:cNvSpPr txBox="1"/>
          <p:nvPr/>
        </p:nvSpPr>
        <p:spPr>
          <a:xfrm>
            <a:off x="724744" y="514458"/>
            <a:ext cx="11099826" cy="923330"/>
          </a:xfrm>
          <a:prstGeom prst="rect">
            <a:avLst/>
          </a:prstGeom>
          <a:noFill/>
        </p:spPr>
        <p:txBody>
          <a:bodyPr wrap="square" rtlCol="0">
            <a:spAutoFit/>
          </a:bodyPr>
          <a:lstStyle/>
          <a:p>
            <a:r>
              <a:rPr lang="zh-CN" altLang="en-US" sz="5400" b="1" dirty="0" smtClean="0">
                <a:latin typeface="微软雅黑" panose="020B0503020204020204" pitchFamily="34" charset="-122"/>
                <a:ea typeface="微软雅黑" panose="020B0503020204020204" pitchFamily="34" charset="-122"/>
              </a:rPr>
              <a:t>我们的作品</a:t>
            </a:r>
            <a:r>
              <a:rPr lang="en-US" altLang="zh-CN" sz="5400" b="1" dirty="0" smtClean="0">
                <a:latin typeface="微软雅黑" panose="020B0503020204020204" pitchFamily="34" charset="-122"/>
                <a:ea typeface="微软雅黑" panose="020B0503020204020204" pitchFamily="34" charset="-122"/>
              </a:rPr>
              <a:t> </a:t>
            </a:r>
            <a:r>
              <a:rPr lang="en-US" altLang="zh-CN" sz="5400" b="1" dirty="0" smtClean="0">
                <a:solidFill>
                  <a:srgbClr val="FFC000"/>
                </a:solidFill>
                <a:latin typeface="微软雅黑" panose="020B0503020204020204" pitchFamily="34" charset="-122"/>
                <a:ea typeface="微软雅黑" panose="020B0503020204020204" pitchFamily="34" charset="-122"/>
              </a:rPr>
              <a:t>FOF-Navigator</a:t>
            </a:r>
            <a:endParaRPr lang="zh-CN" altLang="en-US" sz="5400" dirty="0">
              <a:solidFill>
                <a:srgbClr val="FFC000"/>
              </a:solidFill>
              <a:latin typeface="微软雅黑 Light" panose="020B0502040204020203" pitchFamily="34" charset="-122"/>
              <a:ea typeface="微软雅黑 Light" panose="020B0502040204020203" pitchFamily="34" charset="-122"/>
            </a:endParaRPr>
          </a:p>
        </p:txBody>
      </p:sp>
      <p:pic>
        <p:nvPicPr>
          <p:cNvPr id="16" name="pasted-image.pdf"/>
          <p:cNvPicPr>
            <a:picLocks noChangeAspect="1"/>
          </p:cNvPicPr>
          <p:nvPr/>
        </p:nvPicPr>
        <p:blipFill>
          <a:blip r:embed="rId2">
            <a:extLst/>
          </a:blip>
          <a:stretch>
            <a:fillRect/>
          </a:stretch>
        </p:blipFill>
        <p:spPr>
          <a:xfrm>
            <a:off x="4413714" y="2229676"/>
            <a:ext cx="4191273" cy="3378151"/>
          </a:xfrm>
          <a:prstGeom prst="rect">
            <a:avLst/>
          </a:prstGeom>
          <a:ln w="12700">
            <a:miter lim="400000"/>
          </a:ln>
        </p:spPr>
      </p:pic>
      <p:pic>
        <p:nvPicPr>
          <p:cNvPr id="17" name="pasted-image.pdf"/>
          <p:cNvPicPr>
            <a:picLocks noChangeAspect="1"/>
          </p:cNvPicPr>
          <p:nvPr/>
        </p:nvPicPr>
        <p:blipFill>
          <a:blip r:embed="rId3">
            <a:extLst/>
          </a:blip>
          <a:stretch>
            <a:fillRect/>
          </a:stretch>
        </p:blipFill>
        <p:spPr>
          <a:xfrm>
            <a:off x="7645253" y="3507522"/>
            <a:ext cx="3648764" cy="2100305"/>
          </a:xfrm>
          <a:prstGeom prst="rect">
            <a:avLst/>
          </a:prstGeom>
          <a:ln w="12700">
            <a:miter lim="400000"/>
          </a:ln>
        </p:spPr>
      </p:pic>
      <p:pic>
        <p:nvPicPr>
          <p:cNvPr id="18" name="pasted-image.pdf"/>
          <p:cNvPicPr>
            <a:picLocks noChangeAspect="1"/>
          </p:cNvPicPr>
          <p:nvPr/>
        </p:nvPicPr>
        <p:blipFill>
          <a:blip r:embed="rId4">
            <a:extLst/>
          </a:blip>
          <a:stretch>
            <a:fillRect/>
          </a:stretch>
        </p:blipFill>
        <p:spPr>
          <a:xfrm>
            <a:off x="2510525" y="3507522"/>
            <a:ext cx="1479412" cy="2100305"/>
          </a:xfrm>
          <a:prstGeom prst="rect">
            <a:avLst/>
          </a:prstGeom>
          <a:ln w="12700">
            <a:miter lim="400000"/>
          </a:ln>
        </p:spPr>
      </p:pic>
      <p:pic>
        <p:nvPicPr>
          <p:cNvPr id="19" name="pasted-image.pdf"/>
          <p:cNvPicPr>
            <a:picLocks noChangeAspect="1"/>
          </p:cNvPicPr>
          <p:nvPr/>
        </p:nvPicPr>
        <p:blipFill>
          <a:blip r:embed="rId5">
            <a:extLst/>
          </a:blip>
          <a:stretch>
            <a:fillRect/>
          </a:stretch>
        </p:blipFill>
        <p:spPr>
          <a:xfrm>
            <a:off x="1417297" y="3896413"/>
            <a:ext cx="868273" cy="1787620"/>
          </a:xfrm>
          <a:prstGeom prst="rect">
            <a:avLst/>
          </a:prstGeom>
          <a:ln w="12700">
            <a:miter lim="400000"/>
          </a:ln>
        </p:spPr>
      </p:pic>
    </p:spTree>
    <p:extLst>
      <p:ext uri="{BB962C8B-B14F-4D97-AF65-F5344CB8AC3E}">
        <p14:creationId xmlns:p14="http://schemas.microsoft.com/office/powerpoint/2010/main" val="1130238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绘图2.pdf"/>
          <p:cNvPicPr>
            <a:picLocks noChangeAspect="1"/>
          </p:cNvPicPr>
          <p:nvPr/>
        </p:nvPicPr>
        <p:blipFill>
          <a:blip r:embed="rId2">
            <a:extLst/>
          </a:blip>
          <a:stretch>
            <a:fillRect/>
          </a:stretch>
        </p:blipFill>
        <p:spPr>
          <a:xfrm>
            <a:off x="-935311" y="-2743004"/>
            <a:ext cx="14062621" cy="19289103"/>
          </a:xfrm>
          <a:prstGeom prst="rect">
            <a:avLst/>
          </a:prstGeom>
          <a:ln w="12700">
            <a:miter lim="400000"/>
          </a:ln>
        </p:spPr>
      </p:pic>
    </p:spTree>
    <p:extLst>
      <p:ext uri="{BB962C8B-B14F-4D97-AF65-F5344CB8AC3E}">
        <p14:creationId xmlns:p14="http://schemas.microsoft.com/office/powerpoint/2010/main" val="3566249068"/>
      </p:ext>
    </p:extLst>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4305 -0.965669" pathEditMode="relative">
                                      <p:cBhvr>
                                        <p:cTn id="6" dur="2500" fill="hold"/>
                                        <p:tgtEl>
                                          <p:spTgt spid="64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2" name="基金详情.png"/>
          <p:cNvPicPr>
            <a:picLocks noChangeAspect="1"/>
          </p:cNvPicPr>
          <p:nvPr/>
        </p:nvPicPr>
        <p:blipFill>
          <a:blip r:embed="rId2">
            <a:extLst/>
          </a:blip>
          <a:stretch>
            <a:fillRect/>
          </a:stretch>
        </p:blipFill>
        <p:spPr>
          <a:xfrm>
            <a:off x="-940414" y="-105704"/>
            <a:ext cx="14072828" cy="22995393"/>
          </a:xfrm>
          <a:prstGeom prst="rect">
            <a:avLst/>
          </a:prstGeom>
          <a:ln w="12700">
            <a:miter lim="400000"/>
          </a:ln>
        </p:spPr>
      </p:pic>
    </p:spTree>
    <p:extLst>
      <p:ext uri="{BB962C8B-B14F-4D97-AF65-F5344CB8AC3E}">
        <p14:creationId xmlns:p14="http://schemas.microsoft.com/office/powerpoint/2010/main" val="3302981752"/>
      </p:ext>
    </p:extLst>
  </p:cSld>
  <p:clrMapOvr>
    <a:masterClrMapping/>
  </p:clrMapOvr>
  <mc:AlternateContent xmlns:mc="http://schemas.openxmlformats.org/markup-compatibility/2006" xmlns:p14="http://schemas.microsoft.com/office/powerpoint/2010/main">
    <mc:Choice Requires="p14">
      <p:transition spd="slow">
        <p:pull/>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000 -0.831257" pathEditMode="relative">
                                      <p:cBhvr>
                                        <p:cTn id="6" dur="1000" fill="hold"/>
                                        <p:tgtEl>
                                          <p:spTgt spid="77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831257 L 0.000000 -1.558819" pathEditMode="relative">
                                      <p:cBhvr>
                                        <p:cTn id="10" dur="1000" fill="hold"/>
                                        <p:tgtEl>
                                          <p:spTgt spid="77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1.558819 L 0.000000 -2.199899" pathEditMode="relative">
                                      <p:cBhvr>
                                        <p:cTn id="14" dur="1000" fill="hold"/>
                                        <p:tgtEl>
                                          <p:spTgt spid="77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31093" y="644272"/>
            <a:ext cx="3532257" cy="35322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792830" y="-1082278"/>
            <a:ext cx="9341019" cy="11079956"/>
          </a:xfrm>
          <a:prstGeom prst="rect">
            <a:avLst/>
          </a:prstGeom>
          <a:noFill/>
        </p:spPr>
        <p:txBody>
          <a:bodyPr wrap="none" rtlCol="0">
            <a:spAutoFit/>
          </a:bodyPr>
          <a:lstStyle/>
          <a:p>
            <a:r>
              <a:rPr lang="zh-CN" altLang="en-US" sz="71400" dirty="0">
                <a:solidFill>
                  <a:schemeClr val="bg1">
                    <a:lumMod val="95000"/>
                  </a:schemeClr>
                </a:solidFill>
                <a:latin typeface="华文细黑" panose="02010600040101010101" pitchFamily="2" charset="-122"/>
                <a:ea typeface="华文细黑" panose="02010600040101010101" pitchFamily="2" charset="-122"/>
              </a:rPr>
              <a:t>”</a:t>
            </a:r>
          </a:p>
        </p:txBody>
      </p:sp>
      <p:sp>
        <p:nvSpPr>
          <p:cNvPr id="6" name="文本框 5"/>
          <p:cNvSpPr txBox="1"/>
          <p:nvPr/>
        </p:nvSpPr>
        <p:spPr>
          <a:xfrm>
            <a:off x="7290642" y="4797742"/>
            <a:ext cx="4668266" cy="1107996"/>
          </a:xfrm>
          <a:prstGeom prst="rect">
            <a:avLst/>
          </a:prstGeom>
          <a:noFill/>
        </p:spPr>
        <p:txBody>
          <a:bodyPr wrap="none" rtlCol="0">
            <a:spAutoFit/>
          </a:bodyPr>
          <a:lstStyle/>
          <a:p>
            <a:r>
              <a:rPr lang="zh-CN" altLang="en-US" sz="6600" dirty="0" smtClean="0">
                <a:latin typeface="微软雅黑 Light" panose="020B0502040204020203" pitchFamily="34" charset="-122"/>
                <a:ea typeface="微软雅黑 Light" panose="020B0502040204020203" pitchFamily="34" charset="-122"/>
              </a:rPr>
              <a:t>花旗杯</a:t>
            </a:r>
            <a:r>
              <a:rPr lang="en-US" altLang="zh-CN" sz="6600" b="1" dirty="0" smtClean="0">
                <a:latin typeface="微软雅黑" panose="020B0503020204020204" pitchFamily="34" charset="-122"/>
                <a:ea typeface="微软雅黑" panose="020B0503020204020204" pitchFamily="34" charset="-122"/>
              </a:rPr>
              <a:t> </a:t>
            </a:r>
            <a:r>
              <a:rPr lang="zh-CN" altLang="en-US" sz="6600" b="1" dirty="0" smtClean="0">
                <a:solidFill>
                  <a:srgbClr val="FFC000"/>
                </a:solidFill>
                <a:latin typeface="微软雅黑" panose="020B0503020204020204" pitchFamily="34" charset="-122"/>
                <a:ea typeface="微软雅黑" panose="020B0503020204020204" pitchFamily="34" charset="-122"/>
              </a:rPr>
              <a:t>简介</a:t>
            </a:r>
            <a:endParaRPr lang="zh-CN" altLang="en-US" sz="6600" dirty="0">
              <a:solidFill>
                <a:srgbClr val="FFC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42324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4" name="基金深度分析.png"/>
          <p:cNvPicPr>
            <a:picLocks noChangeAspect="1"/>
          </p:cNvPicPr>
          <p:nvPr/>
        </p:nvPicPr>
        <p:blipFill>
          <a:blip r:embed="rId2">
            <a:extLst/>
          </a:blip>
          <a:stretch>
            <a:fillRect/>
          </a:stretch>
        </p:blipFill>
        <p:spPr>
          <a:xfrm>
            <a:off x="-1416760" y="-201534"/>
            <a:ext cx="15357301" cy="65503147"/>
          </a:xfrm>
          <a:prstGeom prst="rect">
            <a:avLst/>
          </a:prstGeom>
          <a:ln w="12700">
            <a:miter lim="400000"/>
          </a:ln>
        </p:spPr>
      </p:pic>
    </p:spTree>
    <p:extLst>
      <p:ext uri="{BB962C8B-B14F-4D97-AF65-F5344CB8AC3E}">
        <p14:creationId xmlns:p14="http://schemas.microsoft.com/office/powerpoint/2010/main" val="3489131197"/>
      </p:ext>
    </p:extLst>
  </p:cSld>
  <p:clrMapOvr>
    <a:masterClrMapping/>
  </p:clrMapOvr>
  <mc:AlternateContent xmlns:mc="http://schemas.openxmlformats.org/markup-compatibility/2006" xmlns:p14="http://schemas.microsoft.com/office/powerpoint/2010/main">
    <mc:Choice Requires="p14">
      <p:transition spd="slow">
        <p:pull dir="u"/>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000 -0.971935" pathEditMode="relative">
                                      <p:cBhvr>
                                        <p:cTn id="6" dur="1000" fill="hold"/>
                                        <p:tgtEl>
                                          <p:spTgt spid="77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971935 L -0.013607 -1.734602" pathEditMode="relative">
                                      <p:cBhvr>
                                        <p:cTn id="10" dur="1000" fill="hold"/>
                                        <p:tgtEl>
                                          <p:spTgt spid="77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13607 -1.734602 L -0.013607 -2.557724" pathEditMode="relative">
                                      <p:cBhvr>
                                        <p:cTn id="14" dur="1000" fill="hold"/>
                                        <p:tgtEl>
                                          <p:spTgt spid="77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013607 -2.557724 L -0.013607 -3.313373" pathEditMode="relative">
                                      <p:cBhvr>
                                        <p:cTn id="18" dur="1000" fill="hold"/>
                                        <p:tgtEl>
                                          <p:spTgt spid="774"/>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path" presetSubtype="0" accel="50000" decel="50000" fill="hold" nodeType="clickEffect">
                                  <p:stCondLst>
                                    <p:cond delay="0"/>
                                  </p:stCondLst>
                                  <p:childTnLst>
                                    <p:animMotion origin="layout" path="M -0.013607 -3.313373 L -0.013607 -4.424484" pathEditMode="relative">
                                      <p:cBhvr>
                                        <p:cTn id="22" dur="1000" fill="hold"/>
                                        <p:tgtEl>
                                          <p:spTgt spid="7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13607 -4.424484 L -0.013607 -5.054114" pathEditMode="relative">
                                      <p:cBhvr>
                                        <p:cTn id="26" dur="1000" fill="hold"/>
                                        <p:tgtEl>
                                          <p:spTgt spid="77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nodeType="clickEffect">
                                  <p:stCondLst>
                                    <p:cond delay="0"/>
                                  </p:stCondLst>
                                  <p:childTnLst>
                                    <p:animMotion origin="layout" path="M -0.013607 -5.054114 L -0.013607 -5.544855" pathEditMode="relative">
                                      <p:cBhvr>
                                        <p:cTn id="30" dur="1000" fill="hold"/>
                                        <p:tgtEl>
                                          <p:spTgt spid="774"/>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013607 -5.544855 L -0.013607 -6.202262" pathEditMode="relative">
                                      <p:cBhvr>
                                        <p:cTn id="34" dur="1000" fill="hold"/>
                                        <p:tgtEl>
                                          <p:spTgt spid="774"/>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path" presetSubtype="0" accel="50000" decel="50000" fill="hold" nodeType="clickEffect">
                                  <p:stCondLst>
                                    <p:cond delay="0"/>
                                  </p:stCondLst>
                                  <p:childTnLst>
                                    <p:animMotion origin="layout" path="M -0.013607 -6.202262 L -0.013607 -6.868929" pathEditMode="relative">
                                      <p:cBhvr>
                                        <p:cTn id="38" dur="1000" fill="hold"/>
                                        <p:tgtEl>
                                          <p:spTgt spid="774"/>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1" presetClass="path" presetSubtype="0" accel="50000" decel="50000" fill="hold" nodeType="clickEffect">
                                  <p:stCondLst>
                                    <p:cond delay="0"/>
                                  </p:stCondLst>
                                  <p:childTnLst>
                                    <p:animMotion origin="layout" path="M -0.013607 -6.868929 L -0.013607 -7.711521" pathEditMode="relative">
                                      <p:cBhvr>
                                        <p:cTn id="42" dur="1000" fill="hold"/>
                                        <p:tgtEl>
                                          <p:spTgt spid="774"/>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 presetClass="path" presetSubtype="0" accel="50000" decel="50000" fill="hold" nodeType="clickEffect">
                                  <p:stCondLst>
                                    <p:cond delay="0"/>
                                  </p:stCondLst>
                                  <p:childTnLst>
                                    <p:animMotion origin="layout" path="M -0.013607 -7.711521 L -0.013607 -8.350410" pathEditMode="relative">
                                      <p:cBhvr>
                                        <p:cTn id="46" dur="1000" fill="hold"/>
                                        <p:tgtEl>
                                          <p:spTgt spid="77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9" name="基金经理.png"/>
          <p:cNvPicPr>
            <a:picLocks noChangeAspect="1"/>
          </p:cNvPicPr>
          <p:nvPr/>
        </p:nvPicPr>
        <p:blipFill>
          <a:blip r:embed="rId2">
            <a:extLst/>
          </a:blip>
          <a:stretch>
            <a:fillRect/>
          </a:stretch>
        </p:blipFill>
        <p:spPr>
          <a:xfrm>
            <a:off x="-1201701" y="-44210"/>
            <a:ext cx="15188878" cy="36843578"/>
          </a:xfrm>
          <a:prstGeom prst="rect">
            <a:avLst/>
          </a:prstGeom>
          <a:ln w="12700">
            <a:miter lim="400000"/>
          </a:ln>
        </p:spPr>
      </p:pic>
    </p:spTree>
    <p:extLst>
      <p:ext uri="{BB962C8B-B14F-4D97-AF65-F5344CB8AC3E}">
        <p14:creationId xmlns:p14="http://schemas.microsoft.com/office/powerpoint/2010/main" val="3532556776"/>
      </p:ext>
    </p:extLst>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000 -0.610803" pathEditMode="relative">
                                      <p:cBhvr>
                                        <p:cTn id="6" dur="1000" fill="hold"/>
                                        <p:tgtEl>
                                          <p:spTgt spid="115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610803 L 0.000000 -1.239571" pathEditMode="relative">
                                      <p:cBhvr>
                                        <p:cTn id="10" dur="1000" fill="hold"/>
                                        <p:tgtEl>
                                          <p:spTgt spid="115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1.239571 L 0.000000 -2.245600" pathEditMode="relative">
                                      <p:cBhvr>
                                        <p:cTn id="14" dur="1000" fill="hold"/>
                                        <p:tgtEl>
                                          <p:spTgt spid="115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000000 -2.245600 L -0.000000 -2.976168" pathEditMode="relative">
                                      <p:cBhvr>
                                        <p:cTn id="18" dur="1000" fill="hold"/>
                                        <p:tgtEl>
                                          <p:spTgt spid="1159"/>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path" presetSubtype="0" accel="50000" decel="50000" fill="hold" nodeType="clickEffect">
                                  <p:stCondLst>
                                    <p:cond delay="0"/>
                                  </p:stCondLst>
                                  <p:childTnLst>
                                    <p:animMotion origin="layout" path="M -0.000000 -2.976168 L -0.000000 -3.524943" pathEditMode="relative">
                                      <p:cBhvr>
                                        <p:cTn id="22" dur="1000" fill="hold"/>
                                        <p:tgtEl>
                                          <p:spTgt spid="11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65"/>
            <a:ext cx="12192000" cy="6959600"/>
          </a:xfrm>
          <a:prstGeom prst="rect">
            <a:avLst/>
          </a:prstGeom>
        </p:spPr>
      </p:pic>
    </p:spTree>
    <p:extLst>
      <p:ext uri="{BB962C8B-B14F-4D97-AF65-F5344CB8AC3E}">
        <p14:creationId xmlns:p14="http://schemas.microsoft.com/office/powerpoint/2010/main" val="247862028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
            <a:ext cx="12192000" cy="6959600"/>
          </a:xfrm>
          <a:prstGeom prst="rect">
            <a:avLst/>
          </a:prstGeom>
        </p:spPr>
      </p:pic>
    </p:spTree>
    <p:extLst>
      <p:ext uri="{BB962C8B-B14F-4D97-AF65-F5344CB8AC3E}">
        <p14:creationId xmlns:p14="http://schemas.microsoft.com/office/powerpoint/2010/main" val="66947937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5" name="组合回测.png"/>
          <p:cNvPicPr>
            <a:picLocks noChangeAspect="1"/>
          </p:cNvPicPr>
          <p:nvPr/>
        </p:nvPicPr>
        <p:blipFill>
          <a:blip r:embed="rId2">
            <a:extLst/>
          </a:blip>
          <a:stretch>
            <a:fillRect/>
          </a:stretch>
        </p:blipFill>
        <p:spPr>
          <a:xfrm>
            <a:off x="-1572200" y="-247259"/>
            <a:ext cx="15336399" cy="43367930"/>
          </a:xfrm>
          <a:prstGeom prst="rect">
            <a:avLst/>
          </a:prstGeom>
          <a:ln w="12700">
            <a:miter lim="400000"/>
          </a:ln>
        </p:spPr>
      </p:pic>
    </p:spTree>
    <p:extLst>
      <p:ext uri="{BB962C8B-B14F-4D97-AF65-F5344CB8AC3E}">
        <p14:creationId xmlns:p14="http://schemas.microsoft.com/office/powerpoint/2010/main" val="3145710137"/>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000 -1.010825" pathEditMode="relative">
                                      <p:cBhvr>
                                        <p:cTn id="6" dur="1000" fill="hold"/>
                                        <p:tgtEl>
                                          <p:spTgt spid="189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1.010825 L 0.000000 -1.744488" pathEditMode="relative">
                                      <p:cBhvr>
                                        <p:cTn id="10" dur="1000" fill="hold"/>
                                        <p:tgtEl>
                                          <p:spTgt spid="189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1.744488 L -0.000000 -2.258052" pathEditMode="relative">
                                      <p:cBhvr>
                                        <p:cTn id="14" dur="1000" fill="hold"/>
                                        <p:tgtEl>
                                          <p:spTgt spid="189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000000 -2.258052 L 0.000000 -2.760747" pathEditMode="relative">
                                      <p:cBhvr>
                                        <p:cTn id="18" dur="1000" fill="hold"/>
                                        <p:tgtEl>
                                          <p:spTgt spid="1895"/>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path" presetSubtype="0" accel="50000" decel="50000" fill="hold" nodeType="clickEffect">
                                  <p:stCondLst>
                                    <p:cond delay="0"/>
                                  </p:stCondLst>
                                  <p:childTnLst>
                                    <p:animMotion origin="layout" path="M 0.000000 -2.760747 L -0.000000 -3.421044" pathEditMode="relative">
                                      <p:cBhvr>
                                        <p:cTn id="22" dur="1000" fill="hold"/>
                                        <p:tgtEl>
                                          <p:spTgt spid="1895"/>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3.421044 L 0.000000 -4.328613" pathEditMode="relative">
                                      <p:cBhvr>
                                        <p:cTn id="26" dur="1000" fill="hold"/>
                                        <p:tgtEl>
                                          <p:spTgt spid="189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nodeType="clickEffect">
                                  <p:stCondLst>
                                    <p:cond delay="0"/>
                                  </p:stCondLst>
                                  <p:childTnLst>
                                    <p:animMotion origin="layout" path="M 0.000000 -4.328613 L -0.000000 -4.991627" pathEditMode="relative">
                                      <p:cBhvr>
                                        <p:cTn id="30" dur="1000" fill="hold"/>
                                        <p:tgtEl>
                                          <p:spTgt spid="189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31093" y="644272"/>
            <a:ext cx="3532257" cy="35322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792830" y="-1082278"/>
            <a:ext cx="9341019" cy="11079956"/>
          </a:xfrm>
          <a:prstGeom prst="rect">
            <a:avLst/>
          </a:prstGeom>
          <a:noFill/>
        </p:spPr>
        <p:txBody>
          <a:bodyPr wrap="none" rtlCol="0">
            <a:spAutoFit/>
          </a:bodyPr>
          <a:lstStyle/>
          <a:p>
            <a:r>
              <a:rPr lang="zh-CN" altLang="en-US" sz="71400" dirty="0">
                <a:solidFill>
                  <a:schemeClr val="bg1">
                    <a:lumMod val="95000"/>
                  </a:schemeClr>
                </a:solidFill>
                <a:latin typeface="华文细黑" panose="02010600040101010101" pitchFamily="2" charset="-122"/>
                <a:ea typeface="华文细黑" panose="02010600040101010101" pitchFamily="2" charset="-122"/>
              </a:rPr>
              <a:t>”</a:t>
            </a:r>
          </a:p>
        </p:txBody>
      </p:sp>
      <p:sp>
        <p:nvSpPr>
          <p:cNvPr id="6" name="文本框 5"/>
          <p:cNvSpPr txBox="1"/>
          <p:nvPr/>
        </p:nvSpPr>
        <p:spPr>
          <a:xfrm>
            <a:off x="6487922" y="4795083"/>
            <a:ext cx="5075428" cy="1107996"/>
          </a:xfrm>
          <a:prstGeom prst="rect">
            <a:avLst/>
          </a:prstGeom>
          <a:noFill/>
        </p:spPr>
        <p:txBody>
          <a:bodyPr wrap="none" rtlCol="0">
            <a:spAutoFit/>
          </a:bodyPr>
          <a:lstStyle/>
          <a:p>
            <a:r>
              <a:rPr lang="zh-CN" altLang="en-US" sz="6600" dirty="0" smtClean="0">
                <a:latin typeface="微软雅黑 Light" panose="020B0502040204020203" pitchFamily="34" charset="-122"/>
                <a:ea typeface="微软雅黑 Light" panose="020B0502040204020203" pitchFamily="34" charset="-122"/>
              </a:rPr>
              <a:t>花旗杯</a:t>
            </a:r>
            <a:r>
              <a:rPr lang="en-US" altLang="zh-CN" sz="6600" b="1" dirty="0" smtClean="0">
                <a:latin typeface="微软雅黑" panose="020B0503020204020204" pitchFamily="34" charset="-122"/>
                <a:ea typeface="微软雅黑" panose="020B0503020204020204" pitchFamily="34" charset="-122"/>
              </a:rPr>
              <a:t> </a:t>
            </a:r>
            <a:r>
              <a:rPr lang="en-US" altLang="zh-CN" sz="6600" b="1" dirty="0" smtClean="0">
                <a:solidFill>
                  <a:srgbClr val="FFC000"/>
                </a:solidFill>
                <a:latin typeface="微软雅黑" panose="020B0503020204020204" pitchFamily="34" charset="-122"/>
                <a:ea typeface="微软雅黑" panose="020B0503020204020204" pitchFamily="34" charset="-122"/>
              </a:rPr>
              <a:t>Q&amp;A</a:t>
            </a:r>
            <a:endParaRPr lang="zh-CN" altLang="en-US" sz="6600" dirty="0">
              <a:solidFill>
                <a:srgbClr val="FFC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135348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文本框 193"/>
          <p:cNvSpPr txBox="1"/>
          <p:nvPr/>
        </p:nvSpPr>
        <p:spPr>
          <a:xfrm>
            <a:off x="724744" y="514458"/>
            <a:ext cx="11099826" cy="1754326"/>
          </a:xfrm>
          <a:prstGeom prst="rect">
            <a:avLst/>
          </a:prstGeom>
          <a:noFill/>
        </p:spPr>
        <p:txBody>
          <a:bodyPr wrap="square" rtlCol="0">
            <a:spAutoFit/>
          </a:bodyPr>
          <a:lstStyle/>
          <a:p>
            <a:r>
              <a:rPr lang="en-US" altLang="zh-CN" sz="5400" b="1" dirty="0" smtClean="0">
                <a:solidFill>
                  <a:srgbClr val="FFC000"/>
                </a:solidFill>
                <a:latin typeface="微软雅黑 Light" panose="020B0502040204020203" pitchFamily="34" charset="-122"/>
                <a:ea typeface="微软雅黑 Light" panose="020B0502040204020203" pitchFamily="34" charset="-122"/>
              </a:rPr>
              <a:t>Q &amp; A </a:t>
            </a:r>
            <a:r>
              <a:rPr lang="zh-CN" altLang="en-US" sz="5400" dirty="0" smtClean="0"/>
              <a:t>我们作品的优势</a:t>
            </a:r>
            <a:r>
              <a:rPr lang="zh-CN" altLang="en-US" sz="5400" dirty="0"/>
              <a:t>在哪？</a:t>
            </a:r>
            <a:endParaRPr lang="en-US" altLang="zh-CN" sz="5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5400" b="1" i="0" u="none" strike="noStrike" kern="1200" cap="none" spc="0" normalizeH="0" baseline="0" noProof="0" dirty="0">
              <a:ln>
                <a:noFill/>
              </a:ln>
              <a:solidFill>
                <a:srgbClr val="FFC000"/>
              </a:solidFill>
              <a:effectLst/>
              <a:uLnTx/>
              <a:uFillTx/>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1090863" y="1876926"/>
            <a:ext cx="8630653" cy="5509200"/>
          </a:xfrm>
          <a:prstGeom prst="rect">
            <a:avLst/>
          </a:prstGeom>
          <a:noFill/>
        </p:spPr>
        <p:txBody>
          <a:bodyPr wrap="square" rtlCol="0">
            <a:spAutoFit/>
          </a:bodyPr>
          <a:lstStyle/>
          <a:p>
            <a:pPr marL="457200" indent="-457200">
              <a:lnSpc>
                <a:spcPct val="150000"/>
              </a:lnSpc>
              <a:buClr>
                <a:srgbClr val="FFC000"/>
              </a:buClr>
              <a:buFont typeface="Arial" panose="020B0604020202020204" pitchFamily="34" charset="0"/>
              <a:buChar char="•"/>
            </a:pPr>
            <a:r>
              <a:rPr lang="zh-CN" altLang="en-US" sz="3200" dirty="0" smtClean="0"/>
              <a:t>完整、健全的体系流程 </a:t>
            </a:r>
            <a:endParaRPr lang="en-US" altLang="zh-CN" sz="3200" dirty="0" smtClean="0"/>
          </a:p>
          <a:p>
            <a:pPr marL="457200" indent="-457200">
              <a:lnSpc>
                <a:spcPct val="150000"/>
              </a:lnSpc>
              <a:buClr>
                <a:srgbClr val="FFC000"/>
              </a:buClr>
              <a:buFont typeface="Arial" panose="020B0604020202020204" pitchFamily="34" charset="0"/>
              <a:buChar char="•"/>
            </a:pPr>
            <a:r>
              <a:rPr lang="zh-CN" altLang="en-US" sz="3200" dirty="0" smtClean="0"/>
              <a:t>在体系中的各个节点实现创新</a:t>
            </a:r>
            <a:endParaRPr lang="en-US" altLang="zh-CN" sz="3200" dirty="0" smtClean="0"/>
          </a:p>
          <a:p>
            <a:pPr marL="457200" indent="-457200">
              <a:lnSpc>
                <a:spcPct val="150000"/>
              </a:lnSpc>
              <a:buClr>
                <a:srgbClr val="FFC000"/>
              </a:buClr>
              <a:buFont typeface="Arial" panose="020B0604020202020204" pitchFamily="34" charset="0"/>
              <a:buChar char="•"/>
            </a:pPr>
            <a:r>
              <a:rPr lang="zh-CN" altLang="en-US" sz="3200" dirty="0" smtClean="0"/>
              <a:t>打通资产评价与资产配置之间的通路</a:t>
            </a:r>
            <a:endParaRPr lang="en-US" altLang="zh-CN" sz="3200" dirty="0" smtClean="0"/>
          </a:p>
          <a:p>
            <a:pPr marL="457200" indent="-457200">
              <a:lnSpc>
                <a:spcPct val="150000"/>
              </a:lnSpc>
              <a:buClr>
                <a:srgbClr val="FFC000"/>
              </a:buClr>
              <a:buFont typeface="Arial" panose="020B0604020202020204" pitchFamily="34" charset="0"/>
              <a:buChar char="•"/>
            </a:pPr>
            <a:r>
              <a:rPr lang="zh-CN" altLang="en-US" sz="3200" dirty="0" smtClean="0"/>
              <a:t>监管角度：资管新规 合规性 透明性 穿透性</a:t>
            </a:r>
            <a:endParaRPr lang="en-US" altLang="zh-CN" sz="3200" dirty="0" smtClean="0"/>
          </a:p>
          <a:p>
            <a:pPr marL="457200" indent="-457200">
              <a:lnSpc>
                <a:spcPct val="150000"/>
              </a:lnSpc>
              <a:buClr>
                <a:srgbClr val="FFC000"/>
              </a:buClr>
              <a:buFont typeface="Arial" panose="020B0604020202020204" pitchFamily="34" charset="0"/>
              <a:buChar char="•"/>
            </a:pPr>
            <a:r>
              <a:rPr lang="zh-CN" altLang="en-US" sz="3200" dirty="0" smtClean="0"/>
              <a:t>真正实现高度自由 高度参与 千人千面</a:t>
            </a:r>
            <a:endParaRPr lang="en-US" altLang="zh-CN" sz="3200" dirty="0" smtClean="0"/>
          </a:p>
          <a:p>
            <a:pPr marL="457200" indent="-457200">
              <a:lnSpc>
                <a:spcPct val="150000"/>
              </a:lnSpc>
              <a:buClr>
                <a:srgbClr val="FFC000"/>
              </a:buClr>
              <a:buFont typeface="Arial" panose="020B0604020202020204" pitchFamily="34" charset="0"/>
              <a:buChar char="•"/>
            </a:pPr>
            <a:r>
              <a:rPr lang="zh-CN" altLang="en-US" sz="3200" dirty="0" smtClean="0"/>
              <a:t>漂亮的</a:t>
            </a:r>
            <a:r>
              <a:rPr lang="en-US" altLang="zh-CN" sz="3200" dirty="0" smtClean="0"/>
              <a:t>UI</a:t>
            </a:r>
            <a:r>
              <a:rPr lang="zh-CN" altLang="en-US" sz="3200" dirty="0" smtClean="0"/>
              <a:t>设计</a:t>
            </a:r>
            <a:endParaRPr lang="en-US" altLang="zh-CN" sz="3200" dirty="0" smtClean="0"/>
          </a:p>
          <a:p>
            <a:pPr marL="457200" indent="-457200">
              <a:buClr>
                <a:srgbClr val="FFC000"/>
              </a:buClr>
              <a:buFont typeface="Arial" panose="020B0604020202020204" pitchFamily="34" charset="0"/>
              <a:buChar char="•"/>
            </a:pPr>
            <a:endParaRPr lang="en-US" altLang="zh-CN" sz="3200" dirty="0" smtClean="0"/>
          </a:p>
          <a:p>
            <a:endParaRPr lang="en-US" altLang="zh-CN" sz="3200" dirty="0" smtClean="0"/>
          </a:p>
        </p:txBody>
      </p:sp>
    </p:spTree>
    <p:extLst>
      <p:ext uri="{BB962C8B-B14F-4D97-AF65-F5344CB8AC3E}">
        <p14:creationId xmlns:p14="http://schemas.microsoft.com/office/powerpoint/2010/main" val="437949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文本框 193"/>
          <p:cNvSpPr txBox="1"/>
          <p:nvPr/>
        </p:nvSpPr>
        <p:spPr>
          <a:xfrm>
            <a:off x="724744" y="514458"/>
            <a:ext cx="11099826" cy="1754326"/>
          </a:xfrm>
          <a:prstGeom prst="rect">
            <a:avLst/>
          </a:prstGeom>
          <a:noFill/>
        </p:spPr>
        <p:txBody>
          <a:bodyPr wrap="square" rtlCol="0">
            <a:spAutoFit/>
          </a:bodyPr>
          <a:lstStyle/>
          <a:p>
            <a:r>
              <a:rPr lang="en-US" altLang="zh-CN" sz="5400" b="1" dirty="0" smtClean="0">
                <a:solidFill>
                  <a:srgbClr val="FFC000"/>
                </a:solidFill>
                <a:latin typeface="微软雅黑 Light" panose="020B0502040204020203" pitchFamily="34" charset="-122"/>
                <a:ea typeface="微软雅黑 Light" panose="020B0502040204020203" pitchFamily="34" charset="-122"/>
              </a:rPr>
              <a:t>Q &amp; A </a:t>
            </a:r>
            <a:r>
              <a:rPr lang="zh-CN" altLang="en-US" sz="5400" dirty="0" smtClean="0"/>
              <a:t>对大一大二学弟学妹的建议</a:t>
            </a:r>
            <a:endParaRPr lang="en-US" altLang="zh-CN" sz="54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5400" b="1" i="0" u="none" strike="noStrike" kern="1200" cap="none" spc="0" normalizeH="0" baseline="0" noProof="0" dirty="0">
              <a:ln>
                <a:noFill/>
              </a:ln>
              <a:solidFill>
                <a:srgbClr val="FFC000"/>
              </a:solidFill>
              <a:effectLst/>
              <a:uLnTx/>
              <a:uFillTx/>
              <a:latin typeface="微软雅黑 Light" panose="020B0502040204020203" pitchFamily="34" charset="-122"/>
              <a:ea typeface="微软雅黑 Light" panose="020B0502040204020203" pitchFamily="34" charset="-122"/>
            </a:endParaRPr>
          </a:p>
        </p:txBody>
      </p:sp>
      <p:sp>
        <p:nvSpPr>
          <p:cNvPr id="2" name="文本框 1"/>
          <p:cNvSpPr txBox="1"/>
          <p:nvPr/>
        </p:nvSpPr>
        <p:spPr>
          <a:xfrm>
            <a:off x="1090863" y="1876926"/>
            <a:ext cx="8630653" cy="6001643"/>
          </a:xfrm>
          <a:prstGeom prst="rect">
            <a:avLst/>
          </a:prstGeom>
          <a:noFill/>
        </p:spPr>
        <p:txBody>
          <a:bodyPr wrap="square" rtlCol="0">
            <a:spAutoFit/>
          </a:bodyPr>
          <a:lstStyle/>
          <a:p>
            <a:pPr>
              <a:buClr>
                <a:srgbClr val="FFC000"/>
              </a:buClr>
            </a:pPr>
            <a:r>
              <a:rPr lang="zh-CN" altLang="en-US" sz="3200" dirty="0" smtClean="0"/>
              <a:t> 参赛前：</a:t>
            </a:r>
            <a:endParaRPr lang="en-US" altLang="zh-CN" sz="3200" dirty="0" smtClean="0"/>
          </a:p>
          <a:p>
            <a:pPr marL="457200" indent="-457200">
              <a:buClr>
                <a:srgbClr val="FFC000"/>
              </a:buClr>
              <a:buFont typeface="Arial" panose="020B0604020202020204" pitchFamily="34" charset="0"/>
              <a:buChar char="•"/>
            </a:pPr>
            <a:r>
              <a:rPr lang="zh-CN" altLang="en-US" sz="3200" dirty="0" smtClean="0"/>
              <a:t>好好学习</a:t>
            </a:r>
            <a:endParaRPr lang="en-US" altLang="zh-CN" sz="3200" dirty="0" smtClean="0"/>
          </a:p>
          <a:p>
            <a:pPr marL="457200" indent="-457200">
              <a:buClr>
                <a:srgbClr val="FFC000"/>
              </a:buClr>
              <a:buFont typeface="Arial" panose="020B0604020202020204" pitchFamily="34" charset="0"/>
              <a:buChar char="•"/>
            </a:pPr>
            <a:r>
              <a:rPr lang="zh-CN" altLang="en-US" sz="3200" dirty="0" smtClean="0"/>
              <a:t>尽早熟练掌握至少一门语言</a:t>
            </a:r>
            <a:endParaRPr lang="en-US" altLang="zh-CN" sz="3200" dirty="0" smtClean="0"/>
          </a:p>
          <a:p>
            <a:pPr marL="457200" indent="-457200">
              <a:buClr>
                <a:srgbClr val="FFC000"/>
              </a:buClr>
              <a:buFont typeface="Arial" panose="020B0604020202020204" pitchFamily="34" charset="0"/>
              <a:buChar char="•"/>
            </a:pPr>
            <a:r>
              <a:rPr lang="zh-CN" altLang="en-US" sz="3200" dirty="0" smtClean="0"/>
              <a:t>建模、创新项目</a:t>
            </a:r>
            <a:endParaRPr lang="en-US" altLang="zh-CN" sz="3200" dirty="0" smtClean="0"/>
          </a:p>
          <a:p>
            <a:pPr marL="457200" indent="-457200">
              <a:buClr>
                <a:srgbClr val="FFC000"/>
              </a:buClr>
              <a:buFont typeface="Arial" panose="020B0604020202020204" pitchFamily="34" charset="0"/>
              <a:buChar char="•"/>
            </a:pPr>
            <a:endParaRPr lang="en-US" altLang="zh-CN" sz="3200" dirty="0"/>
          </a:p>
          <a:p>
            <a:pPr>
              <a:buClr>
                <a:srgbClr val="FFC000"/>
              </a:buClr>
            </a:pPr>
            <a:r>
              <a:rPr lang="zh-CN" altLang="en-US" sz="3200" dirty="0" smtClean="0"/>
              <a:t>参赛中：</a:t>
            </a:r>
            <a:endParaRPr lang="en-US" altLang="zh-CN" sz="3200" dirty="0" smtClean="0"/>
          </a:p>
          <a:p>
            <a:pPr marL="457200" lvl="0" indent="-457200">
              <a:buClr>
                <a:srgbClr val="FFC000"/>
              </a:buClr>
              <a:buFont typeface="Arial" panose="020B0604020202020204" pitchFamily="34" charset="0"/>
              <a:buChar char="•"/>
            </a:pPr>
            <a:r>
              <a:rPr lang="zh-CN" altLang="en-US" sz="3200" dirty="0" smtClean="0">
                <a:solidFill>
                  <a:prstClr val="black"/>
                </a:solidFill>
              </a:rPr>
              <a:t>合理分工</a:t>
            </a:r>
            <a:endParaRPr lang="en-US" altLang="zh-CN" sz="3200" dirty="0" smtClean="0">
              <a:solidFill>
                <a:prstClr val="black"/>
              </a:solidFill>
            </a:endParaRPr>
          </a:p>
          <a:p>
            <a:pPr marL="457200" lvl="0" indent="-457200">
              <a:buClr>
                <a:srgbClr val="FFC000"/>
              </a:buClr>
              <a:buFont typeface="Arial" panose="020B0604020202020204" pitchFamily="34" charset="0"/>
              <a:buChar char="•"/>
            </a:pPr>
            <a:r>
              <a:rPr lang="zh-CN" altLang="en-US" sz="3200" dirty="0" smtClean="0">
                <a:solidFill>
                  <a:prstClr val="black"/>
                </a:solidFill>
              </a:rPr>
              <a:t>团队之间多沟通</a:t>
            </a:r>
            <a:endParaRPr lang="en-US" altLang="zh-CN" sz="3200" dirty="0" smtClean="0">
              <a:solidFill>
                <a:prstClr val="black"/>
              </a:solidFill>
            </a:endParaRPr>
          </a:p>
          <a:p>
            <a:pPr marL="457200" lvl="0" indent="-457200">
              <a:buClr>
                <a:srgbClr val="FFC000"/>
              </a:buClr>
              <a:buFont typeface="Arial" panose="020B0604020202020204" pitchFamily="34" charset="0"/>
              <a:buChar char="•"/>
            </a:pPr>
            <a:r>
              <a:rPr lang="zh-CN" altLang="en-US" sz="3200" dirty="0" smtClean="0">
                <a:solidFill>
                  <a:prstClr val="black"/>
                </a:solidFill>
              </a:rPr>
              <a:t>认真踏实地把产品实现</a:t>
            </a:r>
            <a:endParaRPr lang="en-US" altLang="zh-CN" sz="3200" dirty="0" smtClean="0">
              <a:solidFill>
                <a:prstClr val="black"/>
              </a:solidFill>
            </a:endParaRPr>
          </a:p>
          <a:p>
            <a:pPr>
              <a:buClr>
                <a:srgbClr val="FFC000"/>
              </a:buClr>
            </a:pPr>
            <a:endParaRPr lang="en-US" altLang="zh-CN" sz="3200" dirty="0" smtClean="0"/>
          </a:p>
          <a:p>
            <a:pPr marL="457200" indent="-457200">
              <a:buClr>
                <a:srgbClr val="FFC000"/>
              </a:buClr>
              <a:buFont typeface="Arial" panose="020B0604020202020204" pitchFamily="34" charset="0"/>
              <a:buChar char="•"/>
            </a:pPr>
            <a:endParaRPr lang="en-US" altLang="zh-CN" sz="3200" dirty="0" smtClean="0"/>
          </a:p>
          <a:p>
            <a:endParaRPr lang="en-US" altLang="zh-CN" sz="3200" dirty="0" smtClean="0"/>
          </a:p>
        </p:txBody>
      </p:sp>
    </p:spTree>
    <p:extLst>
      <p:ext uri="{BB962C8B-B14F-4D97-AF65-F5344CB8AC3E}">
        <p14:creationId xmlns:p14="http://schemas.microsoft.com/office/powerpoint/2010/main" val="3116346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31093" y="644272"/>
            <a:ext cx="3532257" cy="35322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792830" y="-1082278"/>
            <a:ext cx="9341019" cy="11079956"/>
          </a:xfrm>
          <a:prstGeom prst="rect">
            <a:avLst/>
          </a:prstGeom>
          <a:noFill/>
        </p:spPr>
        <p:txBody>
          <a:bodyPr wrap="none" rtlCol="0">
            <a:spAutoFit/>
          </a:bodyPr>
          <a:lstStyle/>
          <a:p>
            <a:r>
              <a:rPr lang="zh-CN" altLang="en-US" sz="71400" dirty="0">
                <a:solidFill>
                  <a:schemeClr val="bg1">
                    <a:lumMod val="95000"/>
                  </a:schemeClr>
                </a:solidFill>
                <a:latin typeface="华文细黑" panose="02010600040101010101" pitchFamily="2" charset="-122"/>
                <a:ea typeface="华文细黑" panose="02010600040101010101" pitchFamily="2" charset="-122"/>
              </a:rPr>
              <a:t>”</a:t>
            </a:r>
          </a:p>
        </p:txBody>
      </p:sp>
      <p:sp>
        <p:nvSpPr>
          <p:cNvPr id="6" name="文本框 5"/>
          <p:cNvSpPr txBox="1"/>
          <p:nvPr/>
        </p:nvSpPr>
        <p:spPr>
          <a:xfrm>
            <a:off x="6487922" y="4795083"/>
            <a:ext cx="5075428" cy="1107996"/>
          </a:xfrm>
          <a:prstGeom prst="rect">
            <a:avLst/>
          </a:prstGeom>
          <a:noFill/>
        </p:spPr>
        <p:txBody>
          <a:bodyPr wrap="none" rtlCol="0">
            <a:spAutoFit/>
          </a:bodyPr>
          <a:lstStyle/>
          <a:p>
            <a:r>
              <a:rPr lang="zh-CN" altLang="en-US" sz="6600" dirty="0" smtClean="0">
                <a:latin typeface="微软雅黑 Light" panose="020B0502040204020203" pitchFamily="34" charset="-122"/>
                <a:ea typeface="微软雅黑 Light" panose="020B0502040204020203" pitchFamily="34" charset="-122"/>
              </a:rPr>
              <a:t>花旗杯</a:t>
            </a:r>
            <a:r>
              <a:rPr lang="en-US" altLang="zh-CN" sz="6600" b="1" dirty="0" smtClean="0">
                <a:latin typeface="微软雅黑" panose="020B0503020204020204" pitchFamily="34" charset="-122"/>
                <a:ea typeface="微软雅黑" panose="020B0503020204020204" pitchFamily="34" charset="-122"/>
              </a:rPr>
              <a:t> </a:t>
            </a:r>
            <a:r>
              <a:rPr lang="en-US" altLang="zh-CN" sz="6600" b="1" dirty="0" smtClean="0">
                <a:solidFill>
                  <a:srgbClr val="FFC000"/>
                </a:solidFill>
                <a:latin typeface="微软雅黑" panose="020B0503020204020204" pitchFamily="34" charset="-122"/>
                <a:ea typeface="微软雅黑" panose="020B0503020204020204" pitchFamily="34" charset="-122"/>
              </a:rPr>
              <a:t>Q&amp;A</a:t>
            </a:r>
            <a:endParaRPr lang="zh-CN" altLang="en-US" sz="6600" dirty="0">
              <a:solidFill>
                <a:srgbClr val="FFC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863907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文本框 193"/>
          <p:cNvSpPr txBox="1"/>
          <p:nvPr/>
        </p:nvSpPr>
        <p:spPr>
          <a:xfrm>
            <a:off x="724744" y="514458"/>
            <a:ext cx="7145867" cy="923330"/>
          </a:xfrm>
          <a:prstGeom prst="rect">
            <a:avLst/>
          </a:prstGeom>
          <a:noFill/>
        </p:spPr>
        <p:txBody>
          <a:bodyPr wrap="square" rtlCol="0">
            <a:spAutoFit/>
          </a:bodyPr>
          <a:lstStyle/>
          <a:p>
            <a:r>
              <a:rPr lang="zh-CN" altLang="en-US" sz="5400" b="1" dirty="0" smtClean="0">
                <a:latin typeface="微软雅黑" panose="020B0503020204020204" pitchFamily="34" charset="-122"/>
                <a:ea typeface="微软雅黑" panose="020B0503020204020204" pitchFamily="34" charset="-122"/>
              </a:rPr>
              <a:t>有关</a:t>
            </a:r>
            <a:r>
              <a:rPr lang="en-US" altLang="zh-CN" sz="5400" b="1" dirty="0" smtClean="0">
                <a:latin typeface="微软雅黑" panose="020B0503020204020204" pitchFamily="34" charset="-122"/>
                <a:ea typeface="微软雅黑" panose="020B0503020204020204" pitchFamily="34" charset="-122"/>
              </a:rPr>
              <a:t> </a:t>
            </a:r>
            <a:r>
              <a:rPr lang="zh-CN" altLang="en-US" sz="5400" dirty="0" smtClean="0">
                <a:solidFill>
                  <a:srgbClr val="FFC000"/>
                </a:solidFill>
                <a:latin typeface="微软雅黑 Light" panose="020B0502040204020203" pitchFamily="34" charset="-122"/>
                <a:ea typeface="微软雅黑 Light" panose="020B0502040204020203" pitchFamily="34" charset="-122"/>
              </a:rPr>
              <a:t>花旗杯</a:t>
            </a:r>
            <a:endParaRPr lang="zh-CN" altLang="en-US" sz="5400" dirty="0">
              <a:solidFill>
                <a:srgbClr val="FFC000"/>
              </a:solidFill>
              <a:latin typeface="微软雅黑 Light" panose="020B0502040204020203" pitchFamily="34" charset="-122"/>
              <a:ea typeface="微软雅黑 Light" panose="020B0502040204020203" pitchFamily="34" charset="-122"/>
            </a:endParaRPr>
          </a:p>
        </p:txBody>
      </p:sp>
      <p:sp>
        <p:nvSpPr>
          <p:cNvPr id="195" name="文本框 194"/>
          <p:cNvSpPr txBox="1"/>
          <p:nvPr/>
        </p:nvSpPr>
        <p:spPr>
          <a:xfrm>
            <a:off x="766763" y="1437788"/>
            <a:ext cx="4572450" cy="307777"/>
          </a:xfrm>
          <a:prstGeom prst="rect">
            <a:avLst/>
          </a:prstGeom>
          <a:noFill/>
        </p:spPr>
        <p:txBody>
          <a:bodyPr vert="horz" wrap="square" rtlCol="0">
            <a:spAutoFit/>
          </a:bodyPr>
          <a:lstStyle/>
          <a:p>
            <a:r>
              <a:rPr lang="zh-CN" altLang="en-US" sz="1400" dirty="0" smtClean="0">
                <a:latin typeface="微软雅黑 Light" panose="020B0502040204020203" pitchFamily="34" charset="-122"/>
                <a:ea typeface="微软雅黑 Light" panose="020B0502040204020203" pitchFamily="34" charset="-122"/>
              </a:rPr>
              <a:t>可以上官网进行详细的了解</a:t>
            </a:r>
            <a:endParaRPr lang="zh-CN" altLang="en-US" sz="1400" dirty="0">
              <a:latin typeface="微软雅黑 Light" panose="020B0502040204020203" pitchFamily="34" charset="-122"/>
              <a:ea typeface="微软雅黑 Light" panose="020B0502040204020203" pitchFamily="34" charset="-122"/>
            </a:endParaRPr>
          </a:p>
        </p:txBody>
      </p:sp>
      <p:pic>
        <p:nvPicPr>
          <p:cNvPr id="196" name="图片 195"/>
          <p:cNvPicPr>
            <a:picLocks noChangeAspect="1"/>
          </p:cNvPicPr>
          <p:nvPr/>
        </p:nvPicPr>
        <p:blipFill rotWithShape="1">
          <a:blip r:embed="rId2">
            <a:extLst>
              <a:ext uri="{28A0092B-C50C-407E-A947-70E740481C1C}">
                <a14:useLocalDpi xmlns:a14="http://schemas.microsoft.com/office/drawing/2010/main" val="0"/>
              </a:ext>
            </a:extLst>
          </a:blip>
          <a:srcRect t="6111" b="18889"/>
          <a:stretch/>
        </p:blipFill>
        <p:spPr>
          <a:xfrm>
            <a:off x="724745" y="2171700"/>
            <a:ext cx="7145867" cy="4019550"/>
          </a:xfrm>
          <a:prstGeom prst="rect">
            <a:avLst/>
          </a:prstGeom>
        </p:spPr>
      </p:pic>
      <p:sp>
        <p:nvSpPr>
          <p:cNvPr id="197" name="矩形 196"/>
          <p:cNvSpPr/>
          <p:nvPr/>
        </p:nvSpPr>
        <p:spPr>
          <a:xfrm>
            <a:off x="8258782" y="2171700"/>
            <a:ext cx="3357009" cy="369332"/>
          </a:xfrm>
          <a:prstGeom prst="rect">
            <a:avLst/>
          </a:prstGeom>
          <a:solidFill>
            <a:srgbClr val="FFC000"/>
          </a:solidFill>
          <a:ln>
            <a:noFill/>
          </a:ln>
        </p:spPr>
        <p:txBody>
          <a:bodyPr wrap="none">
            <a:spAutoFit/>
          </a:bodyPr>
          <a:lstStyle/>
          <a:p>
            <a:r>
              <a:rPr lang="zh-CN" altLang="en-US" dirty="0" smtClean="0">
                <a:latin typeface="微软雅黑" panose="020B0503020204020204" pitchFamily="34" charset="-122"/>
                <a:ea typeface="微软雅黑" panose="020B0503020204020204" pitchFamily="34" charset="-122"/>
              </a:rPr>
              <a:t>是一个金融</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互联网信息的竞赛</a:t>
            </a:r>
            <a:endParaRPr lang="zh-CN" altLang="en-US" dirty="0">
              <a:latin typeface="微软雅黑" panose="020B0503020204020204" pitchFamily="34" charset="-122"/>
              <a:ea typeface="微软雅黑" panose="020B0503020204020204" pitchFamily="34" charset="-122"/>
            </a:endParaRPr>
          </a:p>
        </p:txBody>
      </p:sp>
      <p:sp>
        <p:nvSpPr>
          <p:cNvPr id="198" name="矩形 197"/>
          <p:cNvSpPr/>
          <p:nvPr/>
        </p:nvSpPr>
        <p:spPr>
          <a:xfrm>
            <a:off x="8258782" y="2743200"/>
            <a:ext cx="3010761" cy="369332"/>
          </a:xfrm>
          <a:prstGeom prst="rect">
            <a:avLst/>
          </a:prstGeom>
          <a:solidFill>
            <a:srgbClr val="FFC000"/>
          </a:solidFill>
          <a:ln>
            <a:noFill/>
          </a:ln>
        </p:spPr>
        <p:txBody>
          <a:bodyPr wrap="none">
            <a:spAutoFit/>
          </a:bodyPr>
          <a:lstStyle/>
          <a:p>
            <a:r>
              <a:rPr lang="zh-CN" altLang="en-US" dirty="0" smtClean="0">
                <a:latin typeface="微软雅黑" panose="020B0503020204020204" pitchFamily="34" charset="-122"/>
                <a:ea typeface="微软雅黑" panose="020B0503020204020204" pitchFamily="34" charset="-122"/>
              </a:rPr>
              <a:t>近年来逐渐被南大重视起来</a:t>
            </a:r>
            <a:endParaRPr lang="zh-CN" altLang="en-US" dirty="0">
              <a:latin typeface="微软雅黑" panose="020B0503020204020204" pitchFamily="34" charset="-122"/>
              <a:ea typeface="微软雅黑" panose="020B0503020204020204" pitchFamily="34" charset="-122"/>
            </a:endParaRPr>
          </a:p>
        </p:txBody>
      </p:sp>
      <p:sp>
        <p:nvSpPr>
          <p:cNvPr id="199" name="矩形 198"/>
          <p:cNvSpPr/>
          <p:nvPr/>
        </p:nvSpPr>
        <p:spPr>
          <a:xfrm>
            <a:off x="8258782" y="3314700"/>
            <a:ext cx="2231701" cy="369332"/>
          </a:xfrm>
          <a:prstGeom prst="rect">
            <a:avLst/>
          </a:prstGeom>
          <a:solidFill>
            <a:srgbClr val="FFC000"/>
          </a:solidFill>
          <a:ln>
            <a:noFill/>
          </a:ln>
        </p:spPr>
        <p:txBody>
          <a:bodyPr wrap="none">
            <a:spAutoFit/>
          </a:bodyPr>
          <a:lstStyle/>
          <a:p>
            <a:r>
              <a:rPr lang="zh-CN" altLang="en-US" dirty="0" smtClean="0">
                <a:latin typeface="微软雅黑" panose="020B0503020204020204" pitchFamily="34" charset="-122"/>
                <a:ea typeface="微软雅黑" panose="020B0503020204020204" pitchFamily="34" charset="-122"/>
              </a:rPr>
              <a:t>保研</a:t>
            </a:r>
            <a:r>
              <a:rPr lang="en-US" altLang="zh-CN" dirty="0" smtClean="0">
                <a:latin typeface="微软雅黑" panose="020B0503020204020204" pitchFamily="34" charset="-122"/>
                <a:ea typeface="微软雅黑" panose="020B0503020204020204" pitchFamily="34" charset="-122"/>
              </a:rPr>
              <a:t>&amp;</a:t>
            </a:r>
            <a:r>
              <a:rPr lang="zh-CN" altLang="en-US" dirty="0" smtClean="0">
                <a:latin typeface="微软雅黑" panose="020B0503020204020204" pitchFamily="34" charset="-122"/>
                <a:ea typeface="微软雅黑" panose="020B0503020204020204" pitchFamily="34" charset="-122"/>
              </a:rPr>
              <a:t>出国锦上添花</a:t>
            </a:r>
            <a:endParaRPr lang="zh-CN" altLang="en-US" dirty="0">
              <a:latin typeface="微软雅黑" panose="020B0503020204020204" pitchFamily="34" charset="-122"/>
              <a:ea typeface="微软雅黑" panose="020B0503020204020204" pitchFamily="34" charset="-122"/>
            </a:endParaRPr>
          </a:p>
        </p:txBody>
      </p:sp>
      <p:sp>
        <p:nvSpPr>
          <p:cNvPr id="200" name="矩形 199"/>
          <p:cNvSpPr/>
          <p:nvPr/>
        </p:nvSpPr>
        <p:spPr>
          <a:xfrm>
            <a:off x="8258782" y="3886200"/>
            <a:ext cx="2327881" cy="369332"/>
          </a:xfrm>
          <a:prstGeom prst="rect">
            <a:avLst/>
          </a:prstGeom>
          <a:solidFill>
            <a:srgbClr val="FFC000"/>
          </a:solidFill>
          <a:ln>
            <a:noFill/>
          </a:ln>
        </p:spPr>
        <p:txBody>
          <a:bodyPr wrap="none">
            <a:spAutoFit/>
          </a:bodyPr>
          <a:lstStyle/>
          <a:p>
            <a:r>
              <a:rPr lang="zh-CN" altLang="en-US" dirty="0" smtClean="0">
                <a:latin typeface="微软雅黑" panose="020B0503020204020204" pitchFamily="34" charset="-122"/>
                <a:ea typeface="微软雅黑" panose="020B0503020204020204" pitchFamily="34" charset="-122"/>
              </a:rPr>
              <a:t>一次难得的锻炼机会</a:t>
            </a:r>
            <a:endParaRPr lang="zh-CN" altLang="en-US" dirty="0">
              <a:latin typeface="微软雅黑" panose="020B0503020204020204" pitchFamily="34" charset="-122"/>
              <a:ea typeface="微软雅黑" panose="020B0503020204020204" pitchFamily="34" charset="-122"/>
            </a:endParaRPr>
          </a:p>
        </p:txBody>
      </p:sp>
      <p:sp>
        <p:nvSpPr>
          <p:cNvPr id="201" name="矩形 200"/>
          <p:cNvSpPr/>
          <p:nvPr/>
        </p:nvSpPr>
        <p:spPr>
          <a:xfrm>
            <a:off x="8258782" y="4701034"/>
            <a:ext cx="3565788" cy="1785104"/>
          </a:xfrm>
          <a:prstGeom prst="rect">
            <a:avLst/>
          </a:prstGeom>
        </p:spPr>
        <p:txBody>
          <a:bodyPr wrap="square">
            <a:spAutoFit/>
          </a:bodyPr>
          <a:lstStyle/>
          <a:p>
            <a:r>
              <a:rPr lang="zh-CN" altLang="en-US" sz="1100" dirty="0"/>
              <a:t>作为国内高校在</a:t>
            </a:r>
            <a:r>
              <a:rPr lang="zh-CN" altLang="en-US" sz="1100" b="1" dirty="0"/>
              <a:t>金融科技</a:t>
            </a:r>
            <a:r>
              <a:rPr lang="zh-CN" altLang="en-US" sz="1100" dirty="0"/>
              <a:t>（</a:t>
            </a:r>
            <a:r>
              <a:rPr lang="en-US" altLang="zh-CN" sz="1100" b="1" dirty="0" err="1"/>
              <a:t>FinTech</a:t>
            </a:r>
            <a:r>
              <a:rPr lang="en-US" altLang="zh-CN" sz="1100" dirty="0"/>
              <a:t>)</a:t>
            </a:r>
            <a:r>
              <a:rPr lang="zh-CN" altLang="en-US" sz="1100" dirty="0"/>
              <a:t>领域的标杆性赛事，“</a:t>
            </a:r>
            <a:r>
              <a:rPr lang="zh-CN" altLang="en-US" sz="1100" b="1" dirty="0"/>
              <a:t>花旗杯</a:t>
            </a:r>
            <a:r>
              <a:rPr lang="zh-CN" altLang="en-US" sz="1100" dirty="0"/>
              <a:t>”旨在鼓励并推广科技在金融行业的应用，以及运用新技术推进行业的发展。该项面对全国在校大学生的赛事始于</a:t>
            </a:r>
            <a:r>
              <a:rPr lang="en-US" altLang="zh-CN" sz="1100" dirty="0"/>
              <a:t>2005</a:t>
            </a:r>
            <a:r>
              <a:rPr lang="zh-CN" altLang="en-US" sz="1100" dirty="0"/>
              <a:t>年，今年已是第十三届。</a:t>
            </a:r>
            <a:r>
              <a:rPr lang="en-US" altLang="zh-CN" sz="1100" dirty="0"/>
              <a:t>2017“</a:t>
            </a:r>
            <a:r>
              <a:rPr lang="zh-CN" altLang="en-US" sz="1100" dirty="0"/>
              <a:t>花旗杯”金融创新应用大赛将于年底在四川大学进行决赛评选，届时将有</a:t>
            </a:r>
            <a:r>
              <a:rPr lang="en-US" altLang="zh-CN" sz="1100" dirty="0"/>
              <a:t>20</a:t>
            </a:r>
            <a:r>
              <a:rPr lang="zh-CN" altLang="en-US" sz="1100" dirty="0"/>
              <a:t>支队伍进入总决赛，角逐一、二、三等奖及最佳金融创意奖、最佳技术实现奖、最佳移动应用奖等团体奖项。此外，“花旗杯”的非盈利性合作伙伴上海市大学生科技创业基金会，将为具有投资潜力的优秀项目提供最高可达</a:t>
            </a:r>
            <a:r>
              <a:rPr lang="en-US" altLang="zh-CN" sz="1100" dirty="0"/>
              <a:t>50</a:t>
            </a:r>
            <a:r>
              <a:rPr lang="zh-CN" altLang="en-US" sz="1100" dirty="0"/>
              <a:t>万元的创业资金及专业的创业孵化服务。</a:t>
            </a:r>
            <a:endParaRPr lang="en-GB" altLang="zh-CN" sz="1100" dirty="0">
              <a:latin typeface="华文细黑" panose="02010600040101010101" pitchFamily="2" charset="-122"/>
              <a:ea typeface="华文细黑" panose="02010600040101010101" pitchFamily="2" charset="-122"/>
            </a:endParaRPr>
          </a:p>
        </p:txBody>
      </p:sp>
      <p:sp>
        <p:nvSpPr>
          <p:cNvPr id="203" name="矩形 202"/>
          <p:cNvSpPr/>
          <p:nvPr/>
        </p:nvSpPr>
        <p:spPr>
          <a:xfrm>
            <a:off x="724744" y="2171700"/>
            <a:ext cx="7145867" cy="401955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753" y="2171700"/>
            <a:ext cx="7124858" cy="4019550"/>
          </a:xfrm>
          <a:prstGeom prst="rect">
            <a:avLst/>
          </a:prstGeom>
        </p:spPr>
      </p:pic>
    </p:spTree>
    <p:extLst>
      <p:ext uri="{BB962C8B-B14F-4D97-AF65-F5344CB8AC3E}">
        <p14:creationId xmlns:p14="http://schemas.microsoft.com/office/powerpoint/2010/main" val="27921369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12192000" cy="5141343"/>
          </a:xfrm>
          <a:prstGeom prst="rect">
            <a:avLst/>
          </a:prstGeom>
        </p:spPr>
      </p:pic>
    </p:spTree>
    <p:extLst>
      <p:ext uri="{BB962C8B-B14F-4D97-AF65-F5344CB8AC3E}">
        <p14:creationId xmlns:p14="http://schemas.microsoft.com/office/powerpoint/2010/main" val="2063286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31093" y="644272"/>
            <a:ext cx="3532257" cy="35322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792830" y="-1082278"/>
            <a:ext cx="9341019" cy="11079956"/>
          </a:xfrm>
          <a:prstGeom prst="rect">
            <a:avLst/>
          </a:prstGeom>
          <a:noFill/>
        </p:spPr>
        <p:txBody>
          <a:bodyPr wrap="none" rtlCol="0">
            <a:spAutoFit/>
          </a:bodyPr>
          <a:lstStyle/>
          <a:p>
            <a:r>
              <a:rPr lang="zh-CN" altLang="en-US" sz="71400" dirty="0">
                <a:solidFill>
                  <a:schemeClr val="bg1">
                    <a:lumMod val="95000"/>
                  </a:schemeClr>
                </a:solidFill>
                <a:latin typeface="华文细黑" panose="02010600040101010101" pitchFamily="2" charset="-122"/>
                <a:ea typeface="华文细黑" panose="02010600040101010101" pitchFamily="2" charset="-122"/>
              </a:rPr>
              <a:t>”</a:t>
            </a:r>
          </a:p>
        </p:txBody>
      </p:sp>
      <p:sp>
        <p:nvSpPr>
          <p:cNvPr id="6" name="文本框 5"/>
          <p:cNvSpPr txBox="1"/>
          <p:nvPr/>
        </p:nvSpPr>
        <p:spPr>
          <a:xfrm>
            <a:off x="4138192" y="4468172"/>
            <a:ext cx="8053808" cy="1107996"/>
          </a:xfrm>
          <a:prstGeom prst="rect">
            <a:avLst/>
          </a:prstGeom>
          <a:noFill/>
        </p:spPr>
        <p:txBody>
          <a:bodyPr wrap="none" rtlCol="0">
            <a:spAutoFit/>
          </a:bodyPr>
          <a:lstStyle/>
          <a:p>
            <a:r>
              <a:rPr lang="zh-CN" altLang="en-US" sz="6600" dirty="0" smtClean="0">
                <a:latin typeface="微软雅黑 Light" panose="020B0502040204020203" pitchFamily="34" charset="-122"/>
                <a:ea typeface="微软雅黑 Light" panose="020B0502040204020203" pitchFamily="34" charset="-122"/>
              </a:rPr>
              <a:t>花旗杯</a:t>
            </a:r>
            <a:r>
              <a:rPr lang="en-US" altLang="zh-CN" sz="6600" b="1" dirty="0" smtClean="0">
                <a:latin typeface="微软雅黑" panose="020B0503020204020204" pitchFamily="34" charset="-122"/>
                <a:ea typeface="微软雅黑" panose="020B0503020204020204" pitchFamily="34" charset="-122"/>
              </a:rPr>
              <a:t> </a:t>
            </a:r>
            <a:r>
              <a:rPr lang="zh-CN" altLang="en-US" sz="6600" b="1" dirty="0" smtClean="0">
                <a:solidFill>
                  <a:srgbClr val="FFC000"/>
                </a:solidFill>
                <a:latin typeface="微软雅黑" panose="020B0503020204020204" pitchFamily="34" charset="-122"/>
                <a:ea typeface="微软雅黑" panose="020B0503020204020204" pitchFamily="34" charset="-122"/>
              </a:rPr>
              <a:t>历年作品分析</a:t>
            </a:r>
            <a:endParaRPr lang="zh-CN" altLang="en-US" sz="6600" dirty="0">
              <a:solidFill>
                <a:srgbClr val="FFC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09267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860788" y="-8860"/>
            <a:ext cx="2470425" cy="3184723"/>
            <a:chOff x="-3271839" y="581025"/>
            <a:chExt cx="3376613" cy="4352926"/>
          </a:xfrm>
        </p:grpSpPr>
        <p:sp>
          <p:nvSpPr>
            <p:cNvPr id="18" name="Freeform 6"/>
            <p:cNvSpPr>
              <a:spLocks/>
            </p:cNvSpPr>
            <p:nvPr/>
          </p:nvSpPr>
          <p:spPr bwMode="auto">
            <a:xfrm>
              <a:off x="-1552576" y="1652588"/>
              <a:ext cx="1657350" cy="3281363"/>
            </a:xfrm>
            <a:custGeom>
              <a:avLst/>
              <a:gdLst>
                <a:gd name="T0" fmla="*/ 0 w 518"/>
                <a:gd name="T1" fmla="*/ 1016 h 1016"/>
                <a:gd name="T2" fmla="*/ 260 w 518"/>
                <a:gd name="T3" fmla="*/ 907 h 1016"/>
                <a:gd name="T4" fmla="*/ 459 w 518"/>
                <a:gd name="T5" fmla="*/ 429 h 1016"/>
                <a:gd name="T6" fmla="*/ 343 w 518"/>
                <a:gd name="T7" fmla="*/ 173 h 1016"/>
                <a:gd name="T8" fmla="*/ 332 w 518"/>
                <a:gd name="T9" fmla="*/ 0 h 1016"/>
                <a:gd name="T10" fmla="*/ 240 w 518"/>
                <a:gd name="T11" fmla="*/ 176 h 1016"/>
                <a:gd name="T12" fmla="*/ 317 w 518"/>
                <a:gd name="T13" fmla="*/ 283 h 1016"/>
                <a:gd name="T14" fmla="*/ 399 w 518"/>
                <a:gd name="T15" fmla="*/ 475 h 1016"/>
                <a:gd name="T16" fmla="*/ 238 w 518"/>
                <a:gd name="T17" fmla="*/ 875 h 1016"/>
                <a:gd name="T18" fmla="*/ 0 w 518"/>
                <a:gd name="T19" fmla="*/ 1016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8" h="1016">
                  <a:moveTo>
                    <a:pt x="0" y="1016"/>
                  </a:moveTo>
                  <a:cubicBezTo>
                    <a:pt x="103" y="995"/>
                    <a:pt x="185" y="960"/>
                    <a:pt x="260" y="907"/>
                  </a:cubicBezTo>
                  <a:cubicBezTo>
                    <a:pt x="420" y="794"/>
                    <a:pt x="518" y="615"/>
                    <a:pt x="459" y="429"/>
                  </a:cubicBezTo>
                  <a:cubicBezTo>
                    <a:pt x="431" y="339"/>
                    <a:pt x="388" y="256"/>
                    <a:pt x="343" y="173"/>
                  </a:cubicBezTo>
                  <a:cubicBezTo>
                    <a:pt x="311" y="114"/>
                    <a:pt x="309" y="50"/>
                    <a:pt x="332" y="0"/>
                  </a:cubicBezTo>
                  <a:cubicBezTo>
                    <a:pt x="264" y="38"/>
                    <a:pt x="220" y="98"/>
                    <a:pt x="240" y="176"/>
                  </a:cubicBezTo>
                  <a:cubicBezTo>
                    <a:pt x="269" y="215"/>
                    <a:pt x="301" y="256"/>
                    <a:pt x="317" y="283"/>
                  </a:cubicBezTo>
                  <a:cubicBezTo>
                    <a:pt x="358" y="355"/>
                    <a:pt x="385" y="399"/>
                    <a:pt x="399" y="475"/>
                  </a:cubicBezTo>
                  <a:cubicBezTo>
                    <a:pt x="430" y="624"/>
                    <a:pt x="359" y="778"/>
                    <a:pt x="238" y="875"/>
                  </a:cubicBezTo>
                  <a:cubicBezTo>
                    <a:pt x="176" y="924"/>
                    <a:pt x="76" y="985"/>
                    <a:pt x="0" y="1016"/>
                  </a:cubicBezTo>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7"/>
            <p:cNvSpPr>
              <a:spLocks/>
            </p:cNvSpPr>
            <p:nvPr/>
          </p:nvSpPr>
          <p:spPr bwMode="auto">
            <a:xfrm>
              <a:off x="-3108326" y="581025"/>
              <a:ext cx="2936875" cy="4352925"/>
            </a:xfrm>
            <a:custGeom>
              <a:avLst/>
              <a:gdLst>
                <a:gd name="T0" fmla="*/ 487 w 919"/>
                <a:gd name="T1" fmla="*/ 1348 h 1348"/>
                <a:gd name="T2" fmla="*/ 793 w 919"/>
                <a:gd name="T3" fmla="*/ 1161 h 1348"/>
                <a:gd name="T4" fmla="*/ 901 w 919"/>
                <a:gd name="T5" fmla="*/ 824 h 1348"/>
                <a:gd name="T6" fmla="*/ 709 w 919"/>
                <a:gd name="T7" fmla="*/ 484 h 1348"/>
                <a:gd name="T8" fmla="*/ 553 w 919"/>
                <a:gd name="T9" fmla="*/ 215 h 1348"/>
                <a:gd name="T10" fmla="*/ 574 w 919"/>
                <a:gd name="T11" fmla="*/ 0 h 1348"/>
                <a:gd name="T12" fmla="*/ 374 w 919"/>
                <a:gd name="T13" fmla="*/ 132 h 1348"/>
                <a:gd name="T14" fmla="*/ 176 w 919"/>
                <a:gd name="T15" fmla="*/ 716 h 1348"/>
                <a:gd name="T16" fmla="*/ 110 w 919"/>
                <a:gd name="T17" fmla="*/ 553 h 1348"/>
                <a:gd name="T18" fmla="*/ 17 w 919"/>
                <a:gd name="T19" fmla="*/ 761 h 1348"/>
                <a:gd name="T20" fmla="*/ 448 w 919"/>
                <a:gd name="T21" fmla="*/ 1348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9" h="1348">
                  <a:moveTo>
                    <a:pt x="487" y="1348"/>
                  </a:moveTo>
                  <a:cubicBezTo>
                    <a:pt x="616" y="1317"/>
                    <a:pt x="698" y="1266"/>
                    <a:pt x="793" y="1161"/>
                  </a:cubicBezTo>
                  <a:cubicBezTo>
                    <a:pt x="890" y="1053"/>
                    <a:pt x="919" y="928"/>
                    <a:pt x="901" y="824"/>
                  </a:cubicBezTo>
                  <a:cubicBezTo>
                    <a:pt x="881" y="700"/>
                    <a:pt x="781" y="581"/>
                    <a:pt x="709" y="484"/>
                  </a:cubicBezTo>
                  <a:cubicBezTo>
                    <a:pt x="653" y="408"/>
                    <a:pt x="583" y="302"/>
                    <a:pt x="553" y="215"/>
                  </a:cubicBezTo>
                  <a:cubicBezTo>
                    <a:pt x="528" y="141"/>
                    <a:pt x="524" y="60"/>
                    <a:pt x="574" y="0"/>
                  </a:cubicBezTo>
                  <a:cubicBezTo>
                    <a:pt x="507" y="34"/>
                    <a:pt x="427" y="89"/>
                    <a:pt x="374" y="132"/>
                  </a:cubicBezTo>
                  <a:cubicBezTo>
                    <a:pt x="220" y="257"/>
                    <a:pt x="55" y="515"/>
                    <a:pt x="176" y="716"/>
                  </a:cubicBezTo>
                  <a:cubicBezTo>
                    <a:pt x="121" y="678"/>
                    <a:pt x="107" y="609"/>
                    <a:pt x="110" y="553"/>
                  </a:cubicBezTo>
                  <a:cubicBezTo>
                    <a:pt x="55" y="609"/>
                    <a:pt x="24" y="692"/>
                    <a:pt x="17" y="761"/>
                  </a:cubicBezTo>
                  <a:cubicBezTo>
                    <a:pt x="0" y="1003"/>
                    <a:pt x="182" y="1283"/>
                    <a:pt x="448" y="1348"/>
                  </a:cubicBezTo>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8"/>
            <p:cNvSpPr>
              <a:spLocks/>
            </p:cNvSpPr>
            <p:nvPr/>
          </p:nvSpPr>
          <p:spPr bwMode="auto">
            <a:xfrm>
              <a:off x="-2411413" y="2211388"/>
              <a:ext cx="1611313" cy="2722563"/>
            </a:xfrm>
            <a:custGeom>
              <a:avLst/>
              <a:gdLst>
                <a:gd name="T0" fmla="*/ 269 w 504"/>
                <a:gd name="T1" fmla="*/ 843 h 843"/>
                <a:gd name="T2" fmla="*/ 430 w 504"/>
                <a:gd name="T3" fmla="*/ 733 h 843"/>
                <a:gd name="T4" fmla="*/ 408 w 504"/>
                <a:gd name="T5" fmla="*/ 456 h 843"/>
                <a:gd name="T6" fmla="*/ 397 w 504"/>
                <a:gd name="T7" fmla="*/ 583 h 843"/>
                <a:gd name="T8" fmla="*/ 352 w 504"/>
                <a:gd name="T9" fmla="*/ 511 h 843"/>
                <a:gd name="T10" fmla="*/ 411 w 504"/>
                <a:gd name="T11" fmla="*/ 373 h 843"/>
                <a:gd name="T12" fmla="*/ 356 w 504"/>
                <a:gd name="T13" fmla="*/ 256 h 843"/>
                <a:gd name="T14" fmla="*/ 276 w 504"/>
                <a:gd name="T15" fmla="*/ 425 h 843"/>
                <a:gd name="T16" fmla="*/ 273 w 504"/>
                <a:gd name="T17" fmla="*/ 425 h 843"/>
                <a:gd name="T18" fmla="*/ 335 w 504"/>
                <a:gd name="T19" fmla="*/ 325 h 843"/>
                <a:gd name="T20" fmla="*/ 180 w 504"/>
                <a:gd name="T21" fmla="*/ 0 h 843"/>
                <a:gd name="T22" fmla="*/ 193 w 504"/>
                <a:gd name="T23" fmla="*/ 187 h 843"/>
                <a:gd name="T24" fmla="*/ 7 w 504"/>
                <a:gd name="T25" fmla="*/ 562 h 843"/>
                <a:gd name="T26" fmla="*/ 230 w 504"/>
                <a:gd name="T2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4" h="843">
                  <a:moveTo>
                    <a:pt x="269" y="843"/>
                  </a:moveTo>
                  <a:cubicBezTo>
                    <a:pt x="330" y="817"/>
                    <a:pt x="393" y="777"/>
                    <a:pt x="430" y="733"/>
                  </a:cubicBezTo>
                  <a:cubicBezTo>
                    <a:pt x="499" y="650"/>
                    <a:pt x="504" y="515"/>
                    <a:pt x="408" y="456"/>
                  </a:cubicBezTo>
                  <a:cubicBezTo>
                    <a:pt x="451" y="491"/>
                    <a:pt x="443" y="568"/>
                    <a:pt x="397" y="583"/>
                  </a:cubicBezTo>
                  <a:cubicBezTo>
                    <a:pt x="356" y="596"/>
                    <a:pt x="335" y="550"/>
                    <a:pt x="352" y="511"/>
                  </a:cubicBezTo>
                  <a:cubicBezTo>
                    <a:pt x="373" y="467"/>
                    <a:pt x="411" y="425"/>
                    <a:pt x="411" y="373"/>
                  </a:cubicBezTo>
                  <a:cubicBezTo>
                    <a:pt x="415" y="328"/>
                    <a:pt x="387" y="280"/>
                    <a:pt x="356" y="256"/>
                  </a:cubicBezTo>
                  <a:cubicBezTo>
                    <a:pt x="372" y="335"/>
                    <a:pt x="321" y="394"/>
                    <a:pt x="276" y="425"/>
                  </a:cubicBezTo>
                  <a:cubicBezTo>
                    <a:pt x="273" y="425"/>
                    <a:pt x="273" y="425"/>
                    <a:pt x="273" y="425"/>
                  </a:cubicBezTo>
                  <a:cubicBezTo>
                    <a:pt x="304" y="401"/>
                    <a:pt x="325" y="362"/>
                    <a:pt x="335" y="325"/>
                  </a:cubicBezTo>
                  <a:cubicBezTo>
                    <a:pt x="369" y="199"/>
                    <a:pt x="283" y="45"/>
                    <a:pt x="180" y="0"/>
                  </a:cubicBezTo>
                  <a:cubicBezTo>
                    <a:pt x="230" y="48"/>
                    <a:pt x="211" y="131"/>
                    <a:pt x="193" y="187"/>
                  </a:cubicBezTo>
                  <a:cubicBezTo>
                    <a:pt x="148" y="318"/>
                    <a:pt x="16" y="392"/>
                    <a:pt x="7" y="562"/>
                  </a:cubicBezTo>
                  <a:cubicBezTo>
                    <a:pt x="0" y="698"/>
                    <a:pt x="123" y="813"/>
                    <a:pt x="230" y="843"/>
                  </a:cubicBezTo>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6"/>
            <p:cNvSpPr>
              <a:spLocks/>
            </p:cNvSpPr>
            <p:nvPr/>
          </p:nvSpPr>
          <p:spPr bwMode="auto">
            <a:xfrm>
              <a:off x="-3271839" y="3532187"/>
              <a:ext cx="1590675" cy="1401763"/>
            </a:xfrm>
            <a:custGeom>
              <a:avLst/>
              <a:gdLst>
                <a:gd name="T0" fmla="*/ 496 w 496"/>
                <a:gd name="T1" fmla="*/ 432 h 432"/>
                <a:gd name="T2" fmla="*/ 0 w 496"/>
                <a:gd name="T3" fmla="*/ 0 h 432"/>
              </a:gdLst>
              <a:ahLst/>
              <a:cxnLst>
                <a:cxn ang="0">
                  <a:pos x="T0" y="T1"/>
                </a:cxn>
                <a:cxn ang="0">
                  <a:pos x="T2" y="T3"/>
                </a:cxn>
              </a:cxnLst>
              <a:rect l="0" t="0" r="r" b="b"/>
              <a:pathLst>
                <a:path w="496" h="432">
                  <a:moveTo>
                    <a:pt x="496" y="432"/>
                  </a:moveTo>
                  <a:cubicBezTo>
                    <a:pt x="277" y="394"/>
                    <a:pt x="22" y="188"/>
                    <a:pt x="0" y="0"/>
                  </a:cubicBezTo>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文本框 1"/>
          <p:cNvSpPr txBox="1"/>
          <p:nvPr/>
        </p:nvSpPr>
        <p:spPr>
          <a:xfrm>
            <a:off x="1641234" y="690336"/>
            <a:ext cx="2646878" cy="1846659"/>
          </a:xfrm>
          <a:prstGeom prst="rect">
            <a:avLst/>
          </a:prstGeom>
          <a:noFill/>
        </p:spPr>
        <p:txBody>
          <a:bodyPr wrap="none" rtlCol="0">
            <a:spAutoFit/>
          </a:bodyPr>
          <a:lstStyle/>
          <a:p>
            <a:pPr algn="r"/>
            <a:r>
              <a:rPr lang="en-US" altLang="zh-CN" sz="6600" b="1" dirty="0">
                <a:latin typeface="微软雅黑" panose="020B0503020204020204" pitchFamily="34" charset="-122"/>
                <a:ea typeface="微软雅黑" panose="020B0503020204020204" pitchFamily="34" charset="-122"/>
              </a:rPr>
              <a:t>NO.1</a:t>
            </a:r>
          </a:p>
          <a:p>
            <a:pPr algn="r"/>
            <a:r>
              <a:rPr lang="zh-CN" altLang="en-US" sz="4800" dirty="0" smtClean="0">
                <a:solidFill>
                  <a:srgbClr val="FFC000"/>
                </a:solidFill>
                <a:latin typeface="微软雅黑 Light" panose="020B0502040204020203" pitchFamily="34" charset="-122"/>
                <a:ea typeface="微软雅黑 Light" panose="020B0502040204020203" pitchFamily="34" charset="-122"/>
              </a:rPr>
              <a:t>主题创新</a:t>
            </a:r>
            <a:endParaRPr lang="zh-CN" altLang="en-US" sz="4800" dirty="0">
              <a:solidFill>
                <a:srgbClr val="FFC000"/>
              </a:solidFill>
              <a:latin typeface="微软雅黑 Light" panose="020B0502040204020203" pitchFamily="34" charset="-122"/>
              <a:ea typeface="微软雅黑 Light" panose="020B0502040204020203" pitchFamily="34" charset="-122"/>
            </a:endParaRPr>
          </a:p>
        </p:txBody>
      </p:sp>
      <p:sp>
        <p:nvSpPr>
          <p:cNvPr id="3" name="矩形 2"/>
          <p:cNvSpPr/>
          <p:nvPr/>
        </p:nvSpPr>
        <p:spPr>
          <a:xfrm>
            <a:off x="5400746" y="1194736"/>
            <a:ext cx="1431802" cy="1200329"/>
          </a:xfrm>
          <a:prstGeom prst="rect">
            <a:avLst/>
          </a:prstGeom>
        </p:spPr>
        <p:txBody>
          <a:bodyPr wrap="none">
            <a:spAutoFit/>
          </a:bodyPr>
          <a:lstStyle/>
          <a:p>
            <a:r>
              <a:rPr lang="en-US" altLang="zh-CN" sz="7200" b="1" dirty="0">
                <a:solidFill>
                  <a:schemeClr val="bg1"/>
                </a:solidFill>
                <a:latin typeface="微软雅黑" panose="020B0503020204020204" pitchFamily="34" charset="-122"/>
                <a:ea typeface="微软雅黑" panose="020B0503020204020204" pitchFamily="34" charset="-122"/>
              </a:rPr>
              <a:t>PK</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882011" y="690336"/>
            <a:ext cx="3570208" cy="2123658"/>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NO.2</a:t>
            </a:r>
          </a:p>
          <a:p>
            <a:r>
              <a:rPr lang="zh-CN" altLang="en-US" sz="6600" dirty="0" smtClean="0">
                <a:solidFill>
                  <a:srgbClr val="FFC000"/>
                </a:solidFill>
                <a:latin typeface="微软雅黑 Light" panose="020B0502040204020203" pitchFamily="34" charset="-122"/>
                <a:ea typeface="微软雅黑 Light" panose="020B0502040204020203" pitchFamily="34" charset="-122"/>
              </a:rPr>
              <a:t>经典选题</a:t>
            </a:r>
            <a:endParaRPr lang="zh-CN" altLang="en-US" sz="6600" dirty="0">
              <a:solidFill>
                <a:srgbClr val="FFC000"/>
              </a:solidFill>
              <a:latin typeface="微软雅黑 Light" panose="020B0502040204020203" pitchFamily="34" charset="-122"/>
              <a:ea typeface="微软雅黑 Light" panose="020B0502040204020203" pitchFamily="34" charset="-122"/>
            </a:endParaRPr>
          </a:p>
        </p:txBody>
      </p:sp>
      <p:sp>
        <p:nvSpPr>
          <p:cNvPr id="6" name="矩形 5"/>
          <p:cNvSpPr/>
          <p:nvPr/>
        </p:nvSpPr>
        <p:spPr>
          <a:xfrm>
            <a:off x="850222" y="2927927"/>
            <a:ext cx="5247481" cy="3149600"/>
          </a:xfrm>
          <a:prstGeom prst="rect">
            <a:avLst/>
          </a:prstGeom>
          <a:solidFill>
            <a:srgbClr val="FFF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094298" y="2927927"/>
            <a:ext cx="5247481" cy="3149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a:spLocks noChangeArrowheads="1"/>
          </p:cNvSpPr>
          <p:nvPr/>
        </p:nvSpPr>
        <p:spPr bwMode="auto">
          <a:xfrm>
            <a:off x="6227028" y="3786086"/>
            <a:ext cx="4959560" cy="1938992"/>
          </a:xfrm>
          <a:prstGeom prst="rect">
            <a:avLst/>
          </a:prstGeom>
          <a:extLst/>
        </p:spPr>
        <p:txBody>
          <a:bodyPr wrap="square">
            <a:spAutoFit/>
          </a:bodyPr>
          <a:lstStyle>
            <a:defPPr>
              <a:defRPr lang="zh-CN"/>
            </a:defPPr>
            <a:lvl1pPr>
              <a:defRPr sz="1200">
                <a:solidFill>
                  <a:schemeClr val="tx1">
                    <a:lumMod val="50000"/>
                    <a:lumOff val="50000"/>
                  </a:schemeClr>
                </a:solidFill>
                <a:latin typeface="微软雅黑 Light" panose="020B0502040204020203" pitchFamily="34" charset="-122"/>
                <a:ea typeface="微软雅黑 Light" panose="020B0502040204020203" pitchFamily="34" charset="-122"/>
              </a:defRPr>
            </a:lvl1pPr>
          </a:lstStyle>
          <a:p>
            <a:r>
              <a:rPr lang="zh-CN" altLang="en-US" sz="2400" dirty="0" smtClean="0"/>
              <a:t>套利交易平台</a:t>
            </a:r>
          </a:p>
          <a:p>
            <a:r>
              <a:rPr lang="zh-CN" altLang="en-US" sz="2400" dirty="0" smtClean="0"/>
              <a:t>股票 期货策略</a:t>
            </a:r>
          </a:p>
          <a:p>
            <a:r>
              <a:rPr lang="zh-CN" altLang="en-US" sz="2400" dirty="0" smtClean="0"/>
              <a:t>智能投顾、理财平台</a:t>
            </a:r>
          </a:p>
          <a:p>
            <a:r>
              <a:rPr lang="en-US" altLang="zh-CN" sz="2400" dirty="0" smtClean="0"/>
              <a:t>XX</a:t>
            </a:r>
            <a:r>
              <a:rPr lang="zh-CN" altLang="en-US" sz="2400" dirty="0" smtClean="0"/>
              <a:t>管理系统、</a:t>
            </a:r>
            <a:r>
              <a:rPr lang="en-US" altLang="zh-CN" sz="2400" dirty="0" smtClean="0"/>
              <a:t>XX</a:t>
            </a:r>
            <a:r>
              <a:rPr lang="zh-CN" altLang="en-US" sz="2400" dirty="0" smtClean="0"/>
              <a:t>交易系统</a:t>
            </a:r>
          </a:p>
          <a:p>
            <a:r>
              <a:rPr lang="zh-CN" altLang="en-US" sz="2400" dirty="0" smtClean="0"/>
              <a:t>风险控制系统</a:t>
            </a:r>
          </a:p>
        </p:txBody>
      </p:sp>
      <p:sp>
        <p:nvSpPr>
          <p:cNvPr id="10" name="文本框 9"/>
          <p:cNvSpPr txBox="1"/>
          <p:nvPr/>
        </p:nvSpPr>
        <p:spPr>
          <a:xfrm>
            <a:off x="6235264" y="3144310"/>
            <a:ext cx="1287532"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历年</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solidFill>
                  <a:srgbClr val="FFC000"/>
                </a:solidFill>
                <a:latin typeface="微软雅黑 Light" panose="020B0502040204020203" pitchFamily="34" charset="-122"/>
                <a:ea typeface="微软雅黑 Light" panose="020B0502040204020203" pitchFamily="34" charset="-122"/>
              </a:rPr>
              <a:t>作品</a:t>
            </a:r>
            <a:endParaRPr lang="zh-CN" altLang="en-US" sz="2000" b="1" dirty="0">
              <a:solidFill>
                <a:srgbClr val="FFC000"/>
              </a:solidFill>
              <a:latin typeface="微软雅黑 Light" panose="020B0502040204020203" pitchFamily="34" charset="-122"/>
              <a:ea typeface="微软雅黑 Light" panose="020B0502040204020203" pitchFamily="34" charset="-122"/>
            </a:endParaRPr>
          </a:p>
        </p:txBody>
      </p:sp>
      <p:sp>
        <p:nvSpPr>
          <p:cNvPr id="11" name="矩形 10"/>
          <p:cNvSpPr/>
          <p:nvPr/>
        </p:nvSpPr>
        <p:spPr>
          <a:xfrm>
            <a:off x="6300866" y="3611353"/>
            <a:ext cx="1436583" cy="50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8"/>
          <p:cNvSpPr txBox="1">
            <a:spLocks noChangeArrowheads="1"/>
          </p:cNvSpPr>
          <p:nvPr/>
        </p:nvSpPr>
        <p:spPr bwMode="auto">
          <a:xfrm>
            <a:off x="992480" y="3761923"/>
            <a:ext cx="4959560" cy="2123658"/>
          </a:xfrm>
          <a:prstGeom prst="rect">
            <a:avLst/>
          </a:prstGeom>
          <a:extLst/>
        </p:spPr>
        <p:txBody>
          <a:bodyPr wrap="square">
            <a:spAutoFit/>
          </a:bodyPr>
          <a:lstStyle>
            <a:defPPr>
              <a:defRPr lang="zh-CN"/>
            </a:defPPr>
            <a:lvl1pPr>
              <a:defRPr sz="1200">
                <a:solidFill>
                  <a:schemeClr val="tx1">
                    <a:lumMod val="50000"/>
                    <a:lumOff val="50000"/>
                  </a:schemeClr>
                </a:solidFill>
                <a:latin typeface="微软雅黑 Light" panose="020B0502040204020203" pitchFamily="34" charset="-122"/>
                <a:ea typeface="微软雅黑 Light" panose="020B0502040204020203" pitchFamily="34" charset="-122"/>
              </a:defRPr>
            </a:lvl1pPr>
          </a:lstStyle>
          <a:p>
            <a:pPr algn="r"/>
            <a:r>
              <a:rPr lang="zh-CN" altLang="en-US" sz="2400" dirty="0" smtClean="0"/>
              <a:t>优惠券交易平台</a:t>
            </a:r>
          </a:p>
          <a:p>
            <a:pPr algn="r"/>
            <a:r>
              <a:rPr lang="zh-CN" altLang="en-US" sz="2400" dirty="0" smtClean="0"/>
              <a:t>小额外币兑换平台</a:t>
            </a:r>
          </a:p>
          <a:p>
            <a:pPr algn="r"/>
            <a:r>
              <a:rPr lang="en-US" altLang="zh-CN" sz="2400" dirty="0" smtClean="0"/>
              <a:t>Edu</a:t>
            </a:r>
            <a:r>
              <a:rPr lang="zh-CN" altLang="en-US" sz="2400" dirty="0" smtClean="0"/>
              <a:t> </a:t>
            </a:r>
            <a:r>
              <a:rPr lang="en-US" altLang="zh-CN" sz="2400" dirty="0" smtClean="0"/>
              <a:t>chains</a:t>
            </a:r>
            <a:endParaRPr lang="zh-CN" altLang="en-US" sz="2400" dirty="0" smtClean="0"/>
          </a:p>
          <a:p>
            <a:pPr algn="r"/>
            <a:r>
              <a:rPr lang="zh-CN" altLang="en-US" sz="2400" dirty="0" smtClean="0"/>
              <a:t>虚拟商品价值评估</a:t>
            </a:r>
          </a:p>
          <a:p>
            <a:pPr algn="r"/>
            <a:r>
              <a:rPr lang="zh-CN" altLang="en-US" sz="2400" dirty="0" smtClean="0"/>
              <a:t>基于区块链的账号转换系统</a:t>
            </a:r>
          </a:p>
          <a:p>
            <a:pPr algn="r"/>
            <a:endParaRPr lang="en-GB" altLang="zh-CN" dirty="0"/>
          </a:p>
        </p:txBody>
      </p:sp>
      <p:sp>
        <p:nvSpPr>
          <p:cNvPr id="14" name="矩形 13"/>
          <p:cNvSpPr/>
          <p:nvPr/>
        </p:nvSpPr>
        <p:spPr>
          <a:xfrm>
            <a:off x="4408720" y="3611353"/>
            <a:ext cx="1436583" cy="50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21" name="文本框 20"/>
          <p:cNvSpPr txBox="1"/>
          <p:nvPr/>
        </p:nvSpPr>
        <p:spPr>
          <a:xfrm>
            <a:off x="4531778" y="3144870"/>
            <a:ext cx="1287532"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历年</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solidFill>
                  <a:srgbClr val="FFC000"/>
                </a:solidFill>
                <a:latin typeface="微软雅黑 Light" panose="020B0502040204020203" pitchFamily="34" charset="-122"/>
                <a:ea typeface="微软雅黑 Light" panose="020B0502040204020203" pitchFamily="34" charset="-122"/>
              </a:rPr>
              <a:t>作品</a:t>
            </a:r>
            <a:endParaRPr lang="zh-CN" altLang="en-US" sz="2000" b="1" dirty="0">
              <a:solidFill>
                <a:srgbClr val="FFC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0481079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0" y="0"/>
            <a:ext cx="6880194" cy="6858000"/>
          </a:xfrm>
          <a:prstGeom prst="rect">
            <a:avLst/>
          </a:prstGeom>
        </p:spPr>
      </p:pic>
      <p:sp>
        <p:nvSpPr>
          <p:cNvPr id="5" name="矩形 4"/>
          <p:cNvSpPr/>
          <p:nvPr/>
        </p:nvSpPr>
        <p:spPr>
          <a:xfrm>
            <a:off x="1198547" y="1143000"/>
            <a:ext cx="7327900" cy="4318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dirty="0"/>
          </a:p>
        </p:txBody>
      </p:sp>
      <p:sp>
        <p:nvSpPr>
          <p:cNvPr id="6" name="矩形 5"/>
          <p:cNvSpPr/>
          <p:nvPr/>
        </p:nvSpPr>
        <p:spPr>
          <a:xfrm>
            <a:off x="1198547" y="3035300"/>
            <a:ext cx="7327900" cy="4191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dirty="0"/>
          </a:p>
        </p:txBody>
      </p:sp>
      <p:sp>
        <p:nvSpPr>
          <p:cNvPr id="7" name="矩形 6"/>
          <p:cNvSpPr/>
          <p:nvPr/>
        </p:nvSpPr>
        <p:spPr>
          <a:xfrm>
            <a:off x="1198547" y="3670300"/>
            <a:ext cx="7327900" cy="2413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dirty="0"/>
          </a:p>
        </p:txBody>
      </p:sp>
      <p:sp>
        <p:nvSpPr>
          <p:cNvPr id="8" name="矩形 7"/>
          <p:cNvSpPr/>
          <p:nvPr/>
        </p:nvSpPr>
        <p:spPr>
          <a:xfrm>
            <a:off x="1198547" y="6210300"/>
            <a:ext cx="7327900" cy="4318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dirty="0"/>
          </a:p>
        </p:txBody>
      </p:sp>
      <p:sp>
        <p:nvSpPr>
          <p:cNvPr id="9" name="矩形 8"/>
          <p:cNvSpPr/>
          <p:nvPr/>
        </p:nvSpPr>
        <p:spPr>
          <a:xfrm>
            <a:off x="1198547" y="4533900"/>
            <a:ext cx="7327900" cy="6477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dirty="0"/>
          </a:p>
        </p:txBody>
      </p:sp>
      <p:sp>
        <p:nvSpPr>
          <p:cNvPr id="10" name="矩形 9"/>
          <p:cNvSpPr/>
          <p:nvPr/>
        </p:nvSpPr>
        <p:spPr>
          <a:xfrm>
            <a:off x="1198547" y="5372100"/>
            <a:ext cx="7327900" cy="4318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b="1" dirty="0"/>
          </a:p>
        </p:txBody>
      </p:sp>
      <p:sp>
        <p:nvSpPr>
          <p:cNvPr id="11" name="矩形 10"/>
          <p:cNvSpPr/>
          <p:nvPr/>
        </p:nvSpPr>
        <p:spPr>
          <a:xfrm>
            <a:off x="9033482" y="2743200"/>
            <a:ext cx="2262158" cy="369332"/>
          </a:xfrm>
          <a:prstGeom prst="rect">
            <a:avLst/>
          </a:prstGeom>
          <a:solidFill>
            <a:srgbClr val="FFC000"/>
          </a:solidFill>
          <a:ln>
            <a:noFill/>
          </a:ln>
        </p:spPr>
        <p:txBody>
          <a:bodyPr wrap="none">
            <a:spAutoFit/>
          </a:bodyPr>
          <a:lstStyle/>
          <a:p>
            <a:r>
              <a:rPr lang="zh-CN" altLang="en-US" dirty="0" smtClean="0">
                <a:latin typeface="微软雅黑" panose="020B0503020204020204" pitchFamily="34" charset="-122"/>
                <a:ea typeface="微软雅黑" panose="020B0503020204020204" pitchFamily="34" charset="-122"/>
              </a:rPr>
              <a:t>要有完整的系统实现</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9033482" y="3314700"/>
            <a:ext cx="2723823" cy="369332"/>
          </a:xfrm>
          <a:prstGeom prst="rect">
            <a:avLst/>
          </a:prstGeom>
          <a:solidFill>
            <a:srgbClr val="FFC000"/>
          </a:solidFill>
          <a:ln>
            <a:noFill/>
          </a:ln>
        </p:spPr>
        <p:txBody>
          <a:bodyPr wrap="none">
            <a:spAutoFit/>
          </a:bodyPr>
          <a:lstStyle/>
          <a:p>
            <a:r>
              <a:rPr lang="zh-CN" altLang="en-US" dirty="0" smtClean="0">
                <a:latin typeface="微软雅黑" panose="020B0503020204020204" pitchFamily="34" charset="-122"/>
                <a:ea typeface="微软雅黑" panose="020B0503020204020204" pitchFamily="34" charset="-122"/>
              </a:rPr>
              <a:t>真正考虑实际情况与应用</a:t>
            </a: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a:xfrm>
            <a:off x="9033482" y="3886200"/>
            <a:ext cx="2792752" cy="369332"/>
          </a:xfrm>
          <a:prstGeom prst="rect">
            <a:avLst/>
          </a:prstGeom>
          <a:solidFill>
            <a:srgbClr val="FFC000"/>
          </a:solidFill>
          <a:ln>
            <a:noFill/>
          </a:ln>
        </p:spPr>
        <p:txBody>
          <a:bodyPr wrap="none">
            <a:spAutoFit/>
          </a:bodyPr>
          <a:lstStyle/>
          <a:p>
            <a:r>
              <a:rPr lang="zh-CN" altLang="en-US" dirty="0" smtClean="0">
                <a:latin typeface="微软雅黑" panose="020B0503020204020204" pitchFamily="34" charset="-122"/>
                <a:ea typeface="微软雅黑" panose="020B0503020204020204" pitchFamily="34" charset="-122"/>
              </a:rPr>
              <a:t>真正有道理 不要不懂硬扯</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1878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00" y="533400"/>
            <a:ext cx="8928100" cy="5270500"/>
          </a:xfrm>
          <a:prstGeom prst="rect">
            <a:avLst/>
          </a:prstGeom>
        </p:spPr>
      </p:pic>
      <p:sp>
        <p:nvSpPr>
          <p:cNvPr id="3" name="文本框 2"/>
          <p:cNvSpPr txBox="1"/>
          <p:nvPr/>
        </p:nvSpPr>
        <p:spPr>
          <a:xfrm>
            <a:off x="6337300" y="1737489"/>
            <a:ext cx="4648200" cy="2862322"/>
          </a:xfrm>
          <a:prstGeom prst="rect">
            <a:avLst/>
          </a:prstGeom>
          <a:noFill/>
        </p:spPr>
        <p:txBody>
          <a:bodyPr wrap="square" rtlCol="0">
            <a:spAutoFit/>
          </a:bodyPr>
          <a:lstStyle/>
          <a:p>
            <a:r>
              <a:rPr lang="zh-CN" altLang="en-US" dirty="0"/>
              <a:t>估估网</a:t>
            </a:r>
            <a:r>
              <a:rPr lang="en-US" altLang="zh-CN" dirty="0"/>
              <a:t>——</a:t>
            </a:r>
            <a:r>
              <a:rPr lang="zh-CN" altLang="en-US" dirty="0"/>
              <a:t>虚拟商品价值评估平台，是一个通过搜集游戏体系内部拍卖行及各大虚拟商品交易网站（第二市场）的交易数据，以及各大网站搜集到的较久远的交易记录，通过分析交易记录和不同装备的属性特征，建立自主研发模型对虚拟世界中的商品，例如游戏的金币、装备进行价值评估和走向分析的网站。估估网旨在为有虚拟物品交易需要的游戏玩家提供虚拟物品价格评估信息服务，同时为用户提供客观公开的交流平台。</a:t>
            </a:r>
            <a:endParaRPr kumimoji="1" lang="zh-CN" altLang="en-US" dirty="0"/>
          </a:p>
        </p:txBody>
      </p:sp>
      <p:sp>
        <p:nvSpPr>
          <p:cNvPr id="5" name="文本框 4"/>
          <p:cNvSpPr txBox="1"/>
          <p:nvPr/>
        </p:nvSpPr>
        <p:spPr>
          <a:xfrm>
            <a:off x="5242073" y="1077567"/>
            <a:ext cx="1208985" cy="3770263"/>
          </a:xfrm>
          <a:prstGeom prst="rect">
            <a:avLst/>
          </a:prstGeom>
          <a:noFill/>
        </p:spPr>
        <p:txBody>
          <a:bodyPr wrap="none" rtlCol="0">
            <a:spAutoFit/>
          </a:bodyPr>
          <a:lstStyle/>
          <a:p>
            <a:pPr algn="ctr"/>
            <a:r>
              <a:rPr lang="en-US" altLang="zh-CN" sz="23900" dirty="0">
                <a:latin typeface="微软雅黑" panose="020B0503020204020204" pitchFamily="34" charset="-122"/>
                <a:ea typeface="微软雅黑" panose="020B0503020204020204" pitchFamily="34" charset="-122"/>
              </a:rPr>
              <a:t>[</a:t>
            </a:r>
            <a:endParaRPr lang="zh-CN" altLang="en-US" sz="23900" dirty="0">
              <a:latin typeface="微软雅黑" panose="020B0503020204020204" pitchFamily="34" charset="-122"/>
              <a:ea typeface="微软雅黑" panose="020B0503020204020204" pitchFamily="34" charset="-122"/>
            </a:endParaRPr>
          </a:p>
        </p:txBody>
      </p:sp>
      <p:sp>
        <p:nvSpPr>
          <p:cNvPr id="6" name="文本框 5"/>
          <p:cNvSpPr txBox="1"/>
          <p:nvPr/>
        </p:nvSpPr>
        <p:spPr>
          <a:xfrm rot="10800000">
            <a:off x="10689289" y="1472498"/>
            <a:ext cx="1208985" cy="3770263"/>
          </a:xfrm>
          <a:prstGeom prst="rect">
            <a:avLst/>
          </a:prstGeom>
          <a:noFill/>
        </p:spPr>
        <p:txBody>
          <a:bodyPr wrap="none" rtlCol="0">
            <a:spAutoFit/>
          </a:bodyPr>
          <a:lstStyle/>
          <a:p>
            <a:pPr algn="ctr"/>
            <a:r>
              <a:rPr lang="en-US" altLang="zh-CN" sz="23900" dirty="0">
                <a:latin typeface="微软雅黑" panose="020B0503020204020204" pitchFamily="34" charset="-122"/>
                <a:ea typeface="微软雅黑" panose="020B0503020204020204" pitchFamily="34" charset="-122"/>
              </a:rPr>
              <a:t>[</a:t>
            </a:r>
            <a:endParaRPr lang="zh-CN" altLang="en-US" sz="23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1269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00" y="533400"/>
            <a:ext cx="8928100" cy="5270500"/>
          </a:xfrm>
          <a:prstGeom prst="rect">
            <a:avLst/>
          </a:prstGeom>
        </p:spPr>
      </p:pic>
      <p:sp>
        <p:nvSpPr>
          <p:cNvPr id="3" name="文本框 2"/>
          <p:cNvSpPr txBox="1"/>
          <p:nvPr/>
        </p:nvSpPr>
        <p:spPr>
          <a:xfrm>
            <a:off x="6311900" y="2181989"/>
            <a:ext cx="4648200" cy="1754326"/>
          </a:xfrm>
          <a:prstGeom prst="rect">
            <a:avLst/>
          </a:prstGeom>
          <a:noFill/>
        </p:spPr>
        <p:txBody>
          <a:bodyPr wrap="square" rtlCol="0">
            <a:spAutoFit/>
          </a:bodyPr>
          <a:lstStyle/>
          <a:p>
            <a:r>
              <a:rPr lang="zh-CN" altLang="en-US"/>
              <a:t>本项目聚焦于发展迅猛的农产品期货市场，意图为农业保险公司和其他农产品期货交易参与方提供一个可靠的风险控制平台，实现农产品风险管理的系统化、电子化和信息化，满足机构和个人投资者日益扩大的投资需求，提高我国在国际农产品期货市场上的地位。</a:t>
            </a:r>
            <a:endParaRPr kumimoji="1" lang="zh-CN" altLang="en-US" dirty="0"/>
          </a:p>
        </p:txBody>
      </p:sp>
      <p:sp>
        <p:nvSpPr>
          <p:cNvPr id="5" name="文本框 4"/>
          <p:cNvSpPr txBox="1"/>
          <p:nvPr/>
        </p:nvSpPr>
        <p:spPr>
          <a:xfrm>
            <a:off x="5280173" y="1077567"/>
            <a:ext cx="1208985" cy="3770263"/>
          </a:xfrm>
          <a:prstGeom prst="rect">
            <a:avLst/>
          </a:prstGeom>
          <a:noFill/>
        </p:spPr>
        <p:txBody>
          <a:bodyPr wrap="none" rtlCol="0">
            <a:spAutoFit/>
          </a:bodyPr>
          <a:lstStyle/>
          <a:p>
            <a:pPr algn="ctr"/>
            <a:r>
              <a:rPr lang="en-US" altLang="zh-CN" sz="23900" dirty="0">
                <a:latin typeface="微软雅黑" panose="020B0503020204020204" pitchFamily="34" charset="-122"/>
                <a:ea typeface="微软雅黑" panose="020B0503020204020204" pitchFamily="34" charset="-122"/>
              </a:rPr>
              <a:t>[</a:t>
            </a:r>
            <a:endParaRPr lang="zh-CN" altLang="en-US" sz="23900" dirty="0">
              <a:latin typeface="微软雅黑" panose="020B0503020204020204" pitchFamily="34" charset="-122"/>
              <a:ea typeface="微软雅黑" panose="020B0503020204020204" pitchFamily="34" charset="-122"/>
            </a:endParaRPr>
          </a:p>
        </p:txBody>
      </p:sp>
      <p:sp>
        <p:nvSpPr>
          <p:cNvPr id="6" name="文本框 5"/>
          <p:cNvSpPr txBox="1"/>
          <p:nvPr/>
        </p:nvSpPr>
        <p:spPr>
          <a:xfrm rot="10800000">
            <a:off x="10574989" y="1472498"/>
            <a:ext cx="1208985" cy="3770263"/>
          </a:xfrm>
          <a:prstGeom prst="rect">
            <a:avLst/>
          </a:prstGeom>
          <a:noFill/>
        </p:spPr>
        <p:txBody>
          <a:bodyPr wrap="none" rtlCol="0">
            <a:spAutoFit/>
          </a:bodyPr>
          <a:lstStyle/>
          <a:p>
            <a:pPr algn="ctr"/>
            <a:r>
              <a:rPr lang="en-US" altLang="zh-CN" sz="23900" dirty="0">
                <a:latin typeface="微软雅黑" panose="020B0503020204020204" pitchFamily="34" charset="-122"/>
                <a:ea typeface="微软雅黑" panose="020B0503020204020204" pitchFamily="34" charset="-122"/>
              </a:rPr>
              <a:t>[</a:t>
            </a:r>
            <a:endParaRPr lang="zh-CN" altLang="en-US" sz="23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926542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1" i="0" u="none" strike="noStrike" cap="none" spc="0" normalizeH="0" baseline="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TotalTime>
  <Words>689</Words>
  <Application>Microsoft Office PowerPoint</Application>
  <PresentationFormat>宽屏</PresentationFormat>
  <Paragraphs>98</Paragraphs>
  <Slides>28</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28</vt:i4>
      </vt:variant>
    </vt:vector>
  </HeadingPairs>
  <TitlesOfParts>
    <vt:vector size="42" baseType="lpstr">
      <vt:lpstr>Helvetica Neue</vt:lpstr>
      <vt:lpstr>Montserrat ExtraLight</vt:lpstr>
      <vt:lpstr>等线</vt:lpstr>
      <vt:lpstr>等线 Light</vt:lpstr>
      <vt:lpstr>华文细黑</vt:lpstr>
      <vt:lpstr>微软雅黑</vt:lpstr>
      <vt:lpstr>微软雅黑 Light</vt:lpstr>
      <vt:lpstr>Arial</vt:lpstr>
      <vt:lpstr>Calibri</vt:lpstr>
      <vt:lpstr>Calibri Light</vt:lpstr>
      <vt:lpstr>Helvetica</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李振安</cp:lastModifiedBy>
  <cp:revision>94</cp:revision>
  <dcterms:created xsi:type="dcterms:W3CDTF">2016-07-07T05:04:30Z</dcterms:created>
  <dcterms:modified xsi:type="dcterms:W3CDTF">2017-12-06T08:20:44Z</dcterms:modified>
</cp:coreProperties>
</file>